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9"/>
  </p:notesMasterIdLst>
  <p:sldIdLst>
    <p:sldId id="256" r:id="rId2"/>
    <p:sldId id="257" r:id="rId3"/>
    <p:sldId id="258" r:id="rId4"/>
    <p:sldId id="261" r:id="rId5"/>
    <p:sldId id="300" r:id="rId6"/>
    <p:sldId id="301" r:id="rId7"/>
    <p:sldId id="259" r:id="rId8"/>
    <p:sldId id="260" r:id="rId9"/>
    <p:sldId id="302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1" r:id="rId19"/>
    <p:sldId id="270" r:id="rId20"/>
    <p:sldId id="272" r:id="rId21"/>
    <p:sldId id="273" r:id="rId22"/>
    <p:sldId id="292" r:id="rId23"/>
    <p:sldId id="294" r:id="rId24"/>
    <p:sldId id="274" r:id="rId25"/>
    <p:sldId id="293" r:id="rId26"/>
    <p:sldId id="295" r:id="rId27"/>
    <p:sldId id="275" r:id="rId28"/>
    <p:sldId id="278" r:id="rId29"/>
    <p:sldId id="279" r:id="rId30"/>
    <p:sldId id="280" r:id="rId31"/>
    <p:sldId id="284" r:id="rId32"/>
    <p:sldId id="281" r:id="rId33"/>
    <p:sldId id="282" r:id="rId34"/>
    <p:sldId id="283" r:id="rId35"/>
    <p:sldId id="285" r:id="rId36"/>
    <p:sldId id="286" r:id="rId37"/>
    <p:sldId id="287" r:id="rId38"/>
    <p:sldId id="288" r:id="rId39"/>
    <p:sldId id="289" r:id="rId40"/>
    <p:sldId id="290" r:id="rId41"/>
    <p:sldId id="303" r:id="rId42"/>
    <p:sldId id="304" r:id="rId43"/>
    <p:sldId id="305" r:id="rId44"/>
    <p:sldId id="291" r:id="rId45"/>
    <p:sldId id="299" r:id="rId46"/>
    <p:sldId id="306" r:id="rId47"/>
    <p:sldId id="298" r:id="rId4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E7E1"/>
    <a:srgbClr val="F3EAE9"/>
    <a:srgbClr val="EBD3E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4FFEEB-E017-459B-88B5-CD112992FB8F}" type="datetimeFigureOut">
              <a:rPr lang="en-US" smtClean="0"/>
              <a:pPr/>
              <a:t>7/7/2011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9E02C8-7FC1-4E44-B184-933E2C3A4EA8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E02C8-7FC1-4E44-B184-933E2C3A4EA8}" type="slidenum">
              <a:rPr lang="en-IN" smtClean="0"/>
              <a:pPr/>
              <a:t>6</a:t>
            </a:fld>
            <a:endParaRPr lang="en-I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E02C8-7FC1-4E44-B184-933E2C3A4EA8}" type="slidenum">
              <a:rPr lang="en-IN" smtClean="0"/>
              <a:pPr/>
              <a:t>11</a:t>
            </a:fld>
            <a:endParaRPr lang="en-I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E02C8-7FC1-4E44-B184-933E2C3A4EA8}" type="slidenum">
              <a:rPr lang="en-IN" smtClean="0"/>
              <a:pPr/>
              <a:t>28</a:t>
            </a:fld>
            <a:endParaRPr lang="en-I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49E02C8-7FC1-4E44-B184-933E2C3A4EA8}" type="slidenum">
              <a:rPr lang="en-IN" smtClean="0"/>
              <a:pPr/>
              <a:t>34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17000"/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ho.int/pmnch/media/publications/aonsectionIII_5.pdf" TargetMode="External"/><Relationship Id="rId7" Type="http://schemas.openxmlformats.org/officeDocument/2006/relationships/hyperlink" Target="http://download.thelancet.com/pdfs/journals/0140-6736/PIIS014067360417311X.pdf" TargetMode="External"/><Relationship Id="rId2" Type="http://schemas.openxmlformats.org/officeDocument/2006/relationships/hyperlink" Target="http://www.who.int/imci-mce/publications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mohfw.nic.in/dofw%20website/F%20IMNCI%20Operational%20Plan%2013%20june%202006.htm" TargetMode="External"/><Relationship Id="rId5" Type="http://schemas.openxmlformats.org/officeDocument/2006/relationships/hyperlink" Target="http://heapol.oxfordjournals.org/cgi/content/abstract/20/suppl_1/i49" TargetMode="External"/><Relationship Id="rId4" Type="http://schemas.openxmlformats.org/officeDocument/2006/relationships/hyperlink" Target="http://www.who.int/whosis/whostat/EN_WHS2011_Full.pdf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ho.int/healthinfo/global_burden_disease/2004_report_update/en/index.html" TargetMode="External"/><Relationship Id="rId2" Type="http://schemas.openxmlformats.org/officeDocument/2006/relationships/hyperlink" Target="http://mohfw.nic.in/nrhm/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://download.thelancet.com/pdfs/journals/0140-6736/PIIS014067360417311X.pdf" TargetMode="External"/><Relationship Id="rId2" Type="http://schemas.openxmlformats.org/officeDocument/2006/relationships/hyperlink" Target="http://www.who.int/healthinfo/global_burden_disease/2004_report_update/en/index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ownload.thelancet.com/pdfs/journals/lancet/PIIS0140673610614614.pdf?id=e16241398b8eb460:3c68b886:130fb4b83dd:13711309888285814" TargetMode="External"/><Relationship Id="rId5" Type="http://schemas.openxmlformats.org/officeDocument/2006/relationships/hyperlink" Target="http://www.who.int/imci-mce/Publications/Kingham_MR.pdf" TargetMode="External"/><Relationship Id="rId4" Type="http://schemas.openxmlformats.org/officeDocument/2006/relationships/hyperlink" Target="http://heapol.oxfordjournals.org/cgi/content/abstract/20/suppl_1/i49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7000"/>
            <a:lum/>
          </a:blip>
          <a:srcRect/>
          <a:stretch>
            <a:fillRect t="-48000" b="-4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Integrated Management of Neonatal and Childhood Illness</a:t>
            </a:r>
            <a:endParaRPr lang="en-IN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</a:rPr>
              <a:t>Vikash R. Keshri</a:t>
            </a:r>
          </a:p>
          <a:p>
            <a:pPr algn="l"/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    Moderator: Dr. D. G. Dambhare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IN" sz="3600" b="1" dirty="0" smtClean="0"/>
              <a:t>Components of IMCI: </a:t>
            </a:r>
            <a:r>
              <a:rPr lang="en-IN" sz="3600" dirty="0" smtClean="0"/>
              <a:t/>
            </a:r>
            <a:br>
              <a:rPr lang="en-IN" sz="3600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IN" sz="2400" dirty="0" smtClean="0"/>
              <a:t>The IMCI strategy includes three important components</a:t>
            </a:r>
            <a:r>
              <a:rPr lang="en-IN" sz="2400" baseline="30000" dirty="0" smtClean="0"/>
              <a:t> </a:t>
            </a:r>
            <a:r>
              <a:rPr lang="en-IN" sz="2400" dirty="0" smtClean="0"/>
              <a:t>: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IN" sz="2400" dirty="0" smtClean="0"/>
              <a:t> </a:t>
            </a:r>
            <a:r>
              <a:rPr lang="en-IN" sz="2400" b="1" dirty="0" smtClean="0"/>
              <a:t>Integrated management of  childhood illness.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IN" sz="2400" b="1" dirty="0" smtClean="0"/>
              <a:t> Health system strengthening.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IN" sz="2400" b="1" dirty="0" smtClean="0"/>
              <a:t>Community IMCI or promotion of key family and community practices</a:t>
            </a:r>
          </a:p>
          <a:p>
            <a:pPr lvl="1">
              <a:lnSpc>
                <a:spcPct val="150000"/>
              </a:lnSpc>
              <a:buNone/>
            </a:pPr>
            <a:endParaRPr lang="en-IN" sz="2400" dirty="0" smtClean="0"/>
          </a:p>
          <a:p>
            <a:pPr>
              <a:lnSpc>
                <a:spcPct val="150000"/>
              </a:lnSpc>
            </a:pPr>
            <a:r>
              <a:rPr lang="en-IN" sz="2400" dirty="0" smtClean="0"/>
              <a:t> IMCI strategy are most effective when all three component are implemented simultaneously. </a:t>
            </a:r>
          </a:p>
          <a:p>
            <a:pPr>
              <a:lnSpc>
                <a:spcPct val="150000"/>
              </a:lnSpc>
            </a:pPr>
            <a:endParaRPr lang="en-IN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IN" sz="3600" b="1" dirty="0"/>
              <a:t>IMCI </a:t>
            </a:r>
            <a:r>
              <a:rPr lang="en-IN" sz="3600" b="1" dirty="0" smtClean="0"/>
              <a:t>Process:</a:t>
            </a:r>
            <a:endParaRPr lang="en-IN" sz="36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502919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2000" dirty="0" smtClean="0"/>
              <a:t>Source: IMCI; Student’s Handbook, WHO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IN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199" y="1078938"/>
            <a:ext cx="5334001" cy="48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Autofit/>
          </a:bodyPr>
          <a:lstStyle/>
          <a:p>
            <a:pPr algn="l"/>
            <a:r>
              <a:rPr lang="en-IN" sz="2800" b="1" dirty="0"/>
              <a:t>IMCI case management at first level health facility, referral level, and </a:t>
            </a:r>
            <a:r>
              <a:rPr lang="en-IN" sz="2800" b="1" dirty="0" smtClean="0"/>
              <a:t>home</a:t>
            </a:r>
            <a:r>
              <a:rPr lang="en-IN" sz="2800" b="1" baseline="30000" dirty="0" smtClean="0"/>
              <a:t> </a:t>
            </a:r>
            <a:r>
              <a:rPr lang="en-IN" sz="2800" b="1" dirty="0" smtClean="0"/>
              <a:t>:</a:t>
            </a:r>
            <a:r>
              <a:rPr lang="en-IN" sz="2800" dirty="0"/>
              <a:t/>
            </a:r>
            <a:br>
              <a:rPr lang="en-IN" sz="2800" dirty="0"/>
            </a:br>
            <a:endParaRPr lang="en-IN" sz="2800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009547"/>
            <a:ext cx="8718331" cy="5238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609600" y="-167481"/>
            <a:ext cx="8229600" cy="334962"/>
          </a:xfrm>
        </p:spPr>
        <p:txBody>
          <a:bodyPr>
            <a:normAutofit fontScale="90000"/>
          </a:bodyPr>
          <a:lstStyle/>
          <a:p>
            <a:endParaRPr lang="en-IN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6498" y="265810"/>
            <a:ext cx="8622701" cy="5958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382000" cy="609600"/>
          </a:xfrm>
        </p:spPr>
        <p:txBody>
          <a:bodyPr>
            <a:noAutofit/>
          </a:bodyPr>
          <a:lstStyle/>
          <a:p>
            <a:pPr algn="l"/>
            <a:r>
              <a:rPr lang="en-IN" sz="3600" b="1" dirty="0"/>
              <a:t>Difference between IMCI and </a:t>
            </a:r>
            <a:r>
              <a:rPr lang="en-IN" sz="3600" b="1" dirty="0" smtClean="0"/>
              <a:t>IMNCI:</a:t>
            </a:r>
            <a:r>
              <a:rPr lang="en-IN" sz="3600" dirty="0"/>
              <a:t/>
            </a:r>
            <a:br>
              <a:rPr lang="en-IN" sz="3600" dirty="0"/>
            </a:br>
            <a:endParaRPr lang="en-IN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718312"/>
          <a:ext cx="8534400" cy="6183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44800"/>
                <a:gridCol w="2844800"/>
                <a:gridCol w="2844800"/>
              </a:tblGrid>
              <a:tr h="4209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Features:</a:t>
                      </a:r>
                      <a:endParaRPr lang="en-IN" sz="1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0171" marR="90171" marT="90170" marB="901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WHO</a:t>
                      </a:r>
                      <a:r>
                        <a:rPr lang="en-US" sz="1400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– UNICEF IMCI</a:t>
                      </a:r>
                      <a:endParaRPr lang="en-IN" sz="14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0171" marR="90171" marT="90170" marB="901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IMNCI</a:t>
                      </a:r>
                      <a:endParaRPr lang="en-IN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0171" marR="90171" marT="90170" marB="90170"/>
                </a:tc>
              </a:tr>
              <a:tr h="749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Coverage of 0 to 6 days (early newborn period)</a:t>
                      </a:r>
                      <a:endParaRPr lang="en-IN" sz="16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0171" marR="90171" marT="90170" marB="901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No</a:t>
                      </a:r>
                      <a:endParaRPr lang="en-IN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0171" marR="90171" marT="90170" marB="901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Yes </a:t>
                      </a:r>
                      <a:endParaRPr lang="en-IN" sz="16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0171" marR="90171" marT="90170" marB="90170"/>
                </a:tc>
              </a:tr>
              <a:tr h="4508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Basic Health Care Module</a:t>
                      </a:r>
                      <a:endParaRPr lang="en-IN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0171" marR="90171" marT="90170" marB="901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  <a:endParaRPr lang="en-IN" sz="16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0171" marR="90171" marT="90170" marB="901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IN" sz="16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0171" marR="90171" marT="90170" marB="90170"/>
                </a:tc>
              </a:tr>
              <a:tr h="10487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Home visit by the provider for newborn and Young Infant</a:t>
                      </a:r>
                      <a:endParaRPr lang="en-IN" sz="16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0171" marR="90171" marT="90170" marB="901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  <a:endParaRPr lang="en-IN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0171" marR="90171" marT="90170" marB="901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IN" sz="16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0171" marR="90171" marT="90170" marB="90170"/>
                </a:tc>
              </a:tr>
              <a:tr h="4698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N" sz="1800">
                        <a:solidFill>
                          <a:schemeClr val="tx1"/>
                        </a:solidFill>
                        <a:highlight>
                          <a:srgbClr val="00FFFF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0171" marR="90171" marT="90170" marB="901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Training</a:t>
                      </a:r>
                      <a:endParaRPr lang="en-IN" sz="1600" b="1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0171" marR="90171" marT="90170" marB="901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IN" sz="1800">
                        <a:solidFill>
                          <a:schemeClr val="tx1"/>
                        </a:solidFill>
                        <a:highlight>
                          <a:srgbClr val="00FFFF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90171" marR="90171" marT="90170" marB="90170"/>
                </a:tc>
              </a:tr>
              <a:tr h="53981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Training</a:t>
                      </a:r>
                      <a:r>
                        <a:rPr lang="en-IN" sz="18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IN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Home based</a:t>
                      </a:r>
                      <a:r>
                        <a:rPr lang="en-IN" sz="18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IN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Care</a:t>
                      </a:r>
                      <a:endParaRPr lang="en-IN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0171" marR="90171" marT="90170" marB="901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No</a:t>
                      </a:r>
                      <a:endParaRPr lang="en-IN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0171" marR="90171" marT="90170" marB="901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Yes</a:t>
                      </a:r>
                      <a:endParaRPr lang="en-IN" sz="16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0171" marR="90171" marT="90170" marB="90170"/>
                </a:tc>
              </a:tr>
              <a:tr h="7497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Training days for newborn and young infants</a:t>
                      </a:r>
                      <a:endParaRPr lang="en-IN" sz="16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0171" marR="90171" marT="90170" marB="901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 out of 11 days</a:t>
                      </a:r>
                      <a:endParaRPr lang="en-IN" sz="16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0171" marR="90171" marT="90170" marB="901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 out of 11 days</a:t>
                      </a:r>
                      <a:endParaRPr lang="en-IN" sz="16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0171" marR="90171" marT="90170" marB="90170"/>
                </a:tc>
              </a:tr>
              <a:tr h="13476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Sequence of training </a:t>
                      </a:r>
                      <a:endParaRPr lang="en-IN" sz="160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0171" marR="90171" marT="90170" marB="901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Child </a:t>
                      </a:r>
                      <a:r>
                        <a:rPr lang="en-IN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(2 months to 5 years of </a:t>
                      </a:r>
                      <a:r>
                        <a:rPr lang="en-IN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age)</a:t>
                      </a:r>
                      <a:r>
                        <a:rPr lang="en-IN" sz="1600" baseline="0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IN" sz="1600" baseline="0" dirty="0" smtClean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then </a:t>
                      </a:r>
                      <a:r>
                        <a:rPr lang="en-IN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Young </a:t>
                      </a:r>
                      <a:r>
                        <a:rPr lang="en-IN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infant ( 7 days to 2 months of age)</a:t>
                      </a:r>
                      <a:endParaRPr lang="en-IN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0171" marR="90171" marT="90170" marB="9017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Newborn </a:t>
                      </a:r>
                      <a:r>
                        <a:rPr lang="en-IN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and young infants (0 to 2 months</a:t>
                      </a:r>
                      <a:r>
                        <a:rPr lang="en-IN" sz="18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).Then </a:t>
                      </a:r>
                      <a:r>
                        <a:rPr lang="en-IN" sz="18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Child (from 2 months to 5 years of age.)</a:t>
                      </a:r>
                      <a:endParaRPr lang="en-IN" sz="16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0171" marR="90171" marT="90170" marB="9017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IMNCI Package: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15000"/>
          </a:xfrm>
        </p:spPr>
        <p:txBody>
          <a:bodyPr>
            <a:noAutofit/>
          </a:bodyPr>
          <a:lstStyle/>
          <a:p>
            <a:r>
              <a:rPr lang="en-IN" sz="2000" b="1" dirty="0"/>
              <a:t>Care of Newborns and Young Infants (infants under 2 months): </a:t>
            </a:r>
            <a:r>
              <a:rPr lang="en-IN" sz="2000" dirty="0"/>
              <a:t> </a:t>
            </a:r>
          </a:p>
          <a:p>
            <a:pPr lvl="1"/>
            <a:r>
              <a:rPr lang="en-IN" sz="2000" dirty="0"/>
              <a:t>Keeping the child warm.</a:t>
            </a:r>
          </a:p>
          <a:p>
            <a:pPr lvl="1"/>
            <a:r>
              <a:rPr lang="en-IN" sz="2000" dirty="0"/>
              <a:t>Initiation of breastfeeding immediately after birth and counselling for exclusive breastfeeding and non-use of pre lacteal feeds.</a:t>
            </a:r>
          </a:p>
          <a:p>
            <a:pPr lvl="1"/>
            <a:r>
              <a:rPr lang="en-IN" sz="2000" dirty="0"/>
              <a:t>Cord, skin and eye care.</a:t>
            </a:r>
          </a:p>
          <a:p>
            <a:pPr lvl="1"/>
            <a:r>
              <a:rPr lang="en-IN" sz="2000" dirty="0"/>
              <a:t>Recognition of illness in newborn </a:t>
            </a:r>
            <a:r>
              <a:rPr lang="en-IN" sz="2000" dirty="0" smtClean="0"/>
              <a:t>, management </a:t>
            </a:r>
            <a:r>
              <a:rPr lang="en-IN" sz="2000" dirty="0"/>
              <a:t>and/or referral.</a:t>
            </a:r>
          </a:p>
          <a:p>
            <a:pPr lvl="1"/>
            <a:r>
              <a:rPr lang="en-IN" sz="2000" dirty="0"/>
              <a:t>Immunization.</a:t>
            </a:r>
          </a:p>
          <a:p>
            <a:pPr lvl="0"/>
            <a:r>
              <a:rPr lang="en-IN" sz="2000" dirty="0"/>
              <a:t> </a:t>
            </a:r>
            <a:r>
              <a:rPr lang="en-IN" sz="2000" b="1" dirty="0"/>
              <a:t>Home visits in the postnatal </a:t>
            </a:r>
            <a:r>
              <a:rPr lang="en-IN" sz="2000" b="1" dirty="0" smtClean="0"/>
              <a:t>period:</a:t>
            </a:r>
          </a:p>
          <a:p>
            <a:pPr lvl="1"/>
            <a:r>
              <a:rPr lang="en-IN" sz="2000" dirty="0" smtClean="0"/>
              <a:t>Home visits by health workers (ANMs, AWWs, ASHAs ).</a:t>
            </a:r>
          </a:p>
          <a:p>
            <a:pPr lvl="1"/>
            <a:r>
              <a:rPr lang="en-IN" sz="2000" dirty="0" smtClean="0"/>
              <a:t>Three home visits are to be provided to every newborn: </a:t>
            </a:r>
          </a:p>
          <a:p>
            <a:pPr lvl="2"/>
            <a:r>
              <a:rPr lang="en-IN" sz="2000" dirty="0" smtClean="0"/>
              <a:t>first visit on the day of birth (day 1).</a:t>
            </a:r>
          </a:p>
          <a:p>
            <a:pPr lvl="2"/>
            <a:r>
              <a:rPr lang="en-IN" sz="2000" dirty="0" smtClean="0"/>
              <a:t>Next two visit on day 3 and day 7. </a:t>
            </a:r>
            <a:endParaRPr lang="en-IN" sz="2000" b="1" dirty="0" smtClean="0"/>
          </a:p>
          <a:p>
            <a:pPr lvl="1"/>
            <a:r>
              <a:rPr lang="en-IN" sz="2000" b="1" dirty="0" smtClean="0"/>
              <a:t>For low birth weight babies, 3 more visits</a:t>
            </a:r>
            <a:r>
              <a:rPr lang="en-IN" sz="2000" dirty="0" smtClean="0"/>
              <a:t>: on  Day 14, 21 and 28.</a:t>
            </a:r>
            <a:endParaRPr lang="en-IN" sz="2000" dirty="0"/>
          </a:p>
          <a:p>
            <a:pPr lvl="1"/>
            <a:r>
              <a:rPr lang="en-IN" sz="2000" dirty="0" smtClean="0"/>
              <a:t>care </a:t>
            </a:r>
            <a:r>
              <a:rPr lang="en-IN" sz="2000" dirty="0"/>
              <a:t>of mothers during the post-partum period.</a:t>
            </a:r>
          </a:p>
          <a:p>
            <a:endParaRPr lang="en-IN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609600"/>
          </a:xfrm>
        </p:spPr>
        <p:txBody>
          <a:bodyPr>
            <a:noAutofit/>
          </a:bodyPr>
          <a:lstStyle/>
          <a:p>
            <a:pPr lvl="0" algn="l"/>
            <a:r>
              <a:rPr lang="en-IN" sz="3200" b="1" dirty="0" smtClean="0"/>
              <a:t>Care of Infants (2 months to 5 years)</a:t>
            </a:r>
            <a:r>
              <a:rPr lang="en-IN" sz="3200" dirty="0" smtClean="0"/>
              <a:t/>
            </a:r>
            <a:br>
              <a:rPr lang="en-IN" sz="3200" dirty="0" smtClean="0"/>
            </a:b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6096000"/>
          </a:xfrm>
        </p:spPr>
        <p:txBody>
          <a:bodyPr>
            <a:noAutofit/>
          </a:bodyPr>
          <a:lstStyle/>
          <a:p>
            <a:pPr lvl="1"/>
            <a:endParaRPr lang="en-IN" sz="2000" dirty="0" smtClean="0"/>
          </a:p>
          <a:p>
            <a:pPr lvl="1"/>
            <a:r>
              <a:rPr lang="en-IN" sz="2000" dirty="0" smtClean="0"/>
              <a:t>Management </a:t>
            </a:r>
            <a:r>
              <a:rPr lang="en-IN" sz="2000" dirty="0"/>
              <a:t>of </a:t>
            </a:r>
            <a:r>
              <a:rPr lang="en-IN" sz="2000" b="1" dirty="0"/>
              <a:t>diarrhoea, acute respiratory infections (pneumonia), malaria, measles, acute ear infection, malnutrition and anaemia</a:t>
            </a:r>
            <a:r>
              <a:rPr lang="en-IN" sz="2000" b="1" dirty="0" smtClean="0"/>
              <a:t>.</a:t>
            </a:r>
          </a:p>
          <a:p>
            <a:pPr lvl="1">
              <a:buNone/>
            </a:pPr>
            <a:endParaRPr lang="en-IN" sz="2000" b="1" dirty="0"/>
          </a:p>
          <a:p>
            <a:pPr lvl="1"/>
            <a:r>
              <a:rPr lang="en-IN" sz="2000" dirty="0"/>
              <a:t>Recognition of illness </a:t>
            </a:r>
            <a:r>
              <a:rPr lang="en-IN" sz="2000" dirty="0" smtClean="0"/>
              <a:t>/ </a:t>
            </a:r>
            <a:r>
              <a:rPr lang="en-IN" sz="2000" dirty="0"/>
              <a:t>at risk conditions and </a:t>
            </a:r>
            <a:r>
              <a:rPr lang="en-IN" sz="2000" dirty="0" smtClean="0"/>
              <a:t>management/referral.</a:t>
            </a:r>
          </a:p>
          <a:p>
            <a:pPr lvl="1"/>
            <a:r>
              <a:rPr lang="en-IN" sz="2000" dirty="0" smtClean="0"/>
              <a:t>Prevention </a:t>
            </a:r>
            <a:r>
              <a:rPr lang="en-IN" sz="2000" dirty="0"/>
              <a:t>and management of Iron and Vitamin A deficiency</a:t>
            </a:r>
            <a:r>
              <a:rPr lang="en-IN" sz="2000" dirty="0" smtClean="0"/>
              <a:t>.</a:t>
            </a:r>
          </a:p>
          <a:p>
            <a:pPr lvl="1"/>
            <a:r>
              <a:rPr lang="en-IN" sz="2000" dirty="0" smtClean="0"/>
              <a:t>Feeding Counselling for </a:t>
            </a:r>
            <a:r>
              <a:rPr lang="en-IN" sz="2000" dirty="0"/>
              <a:t>all children below 2 </a:t>
            </a:r>
            <a:r>
              <a:rPr lang="en-IN" sz="2000" dirty="0" smtClean="0"/>
              <a:t>years</a:t>
            </a:r>
          </a:p>
          <a:p>
            <a:pPr lvl="1"/>
            <a:r>
              <a:rPr lang="en-IN" sz="2000" dirty="0" smtClean="0"/>
              <a:t>Feeding Counselling for </a:t>
            </a:r>
            <a:r>
              <a:rPr lang="en-IN" sz="2000" dirty="0"/>
              <a:t>malnourished children between 2 to 5 years</a:t>
            </a:r>
            <a:r>
              <a:rPr lang="en-IN" sz="2000" dirty="0" smtClean="0"/>
              <a:t>.</a:t>
            </a:r>
          </a:p>
          <a:p>
            <a:pPr lvl="1"/>
            <a:r>
              <a:rPr lang="en-IN" sz="2000" dirty="0" smtClean="0"/>
              <a:t> Immunization.</a:t>
            </a:r>
          </a:p>
          <a:p>
            <a:pPr lvl="1">
              <a:buNone/>
            </a:pPr>
            <a:endParaRPr lang="en-IN" sz="2000" dirty="0"/>
          </a:p>
          <a:p>
            <a:r>
              <a:rPr lang="en-IN" sz="2000" b="1" dirty="0" smtClean="0"/>
              <a:t>Who will provide IMNCI Services ?</a:t>
            </a:r>
          </a:p>
          <a:p>
            <a:pPr lvl="1"/>
            <a:r>
              <a:rPr lang="en-IN" sz="2000" dirty="0" smtClean="0"/>
              <a:t>The </a:t>
            </a:r>
            <a:r>
              <a:rPr lang="en-IN" sz="2000" dirty="0"/>
              <a:t>health workers in the community (ANM, AWW, ASHA </a:t>
            </a:r>
            <a:r>
              <a:rPr lang="en-IN" sz="2000" dirty="0" smtClean="0"/>
              <a:t>) or</a:t>
            </a:r>
          </a:p>
          <a:p>
            <a:pPr lvl="1"/>
            <a:r>
              <a:rPr lang="en-IN" sz="2000" dirty="0" smtClean="0"/>
              <a:t>Providers </a:t>
            </a:r>
            <a:r>
              <a:rPr lang="en-IN" sz="2000" dirty="0"/>
              <a:t>at the facility (PHC/CHC/FRU).</a:t>
            </a:r>
          </a:p>
          <a:p>
            <a:endParaRPr lang="en-IN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 fontScale="90000"/>
          </a:bodyPr>
          <a:lstStyle/>
          <a:p>
            <a:pPr algn="l"/>
            <a:r>
              <a:rPr lang="en-IN" sz="3600" b="1" dirty="0" smtClean="0"/>
              <a:t>Components of IMNCI</a:t>
            </a:r>
            <a:r>
              <a:rPr lang="en-IN" sz="3600" b="1" baseline="30000" dirty="0"/>
              <a:t>:</a:t>
            </a:r>
            <a:r>
              <a:rPr lang="en-IN" sz="3200" dirty="0" smtClean="0"/>
              <a:t/>
            </a:r>
            <a:br>
              <a:rPr lang="en-IN" sz="3200" dirty="0" smtClean="0"/>
            </a:b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86400"/>
          </a:xfrm>
        </p:spPr>
        <p:txBody>
          <a:bodyPr>
            <a:noAutofit/>
          </a:bodyPr>
          <a:lstStyle/>
          <a:p>
            <a:pPr lvl="1">
              <a:lnSpc>
                <a:spcPct val="150000"/>
              </a:lnSpc>
              <a:buNone/>
            </a:pPr>
            <a:r>
              <a:rPr lang="en-IN" b="1" dirty="0" smtClean="0"/>
              <a:t>Training: </a:t>
            </a:r>
          </a:p>
          <a:p>
            <a:pPr lvl="1">
              <a:lnSpc>
                <a:spcPct val="150000"/>
              </a:lnSpc>
              <a:buNone/>
            </a:pPr>
            <a:r>
              <a:rPr lang="en-IN" sz="2400" b="1" dirty="0" smtClean="0"/>
              <a:t>-   </a:t>
            </a:r>
            <a:r>
              <a:rPr lang="en-IN" sz="2400" dirty="0" smtClean="0"/>
              <a:t>IMNCI </a:t>
            </a:r>
            <a:r>
              <a:rPr lang="en-IN" sz="2400" dirty="0"/>
              <a:t>is skill based </a:t>
            </a:r>
            <a:r>
              <a:rPr lang="en-IN" sz="2400" dirty="0" smtClean="0"/>
              <a:t>training </a:t>
            </a:r>
            <a:r>
              <a:rPr lang="en-IN" sz="2400" dirty="0"/>
              <a:t>based on a participatory approach combining classroom sessions with hands-on clinical sessions in both facility and community </a:t>
            </a:r>
            <a:r>
              <a:rPr lang="en-IN" sz="2400" dirty="0" smtClean="0"/>
              <a:t>setting.</a:t>
            </a:r>
            <a:endParaRPr lang="en-IN" sz="2000" dirty="0"/>
          </a:p>
          <a:p>
            <a:pPr lvl="1">
              <a:lnSpc>
                <a:spcPct val="150000"/>
              </a:lnSpc>
            </a:pPr>
            <a:r>
              <a:rPr lang="en-IN" sz="2400" dirty="0"/>
              <a:t>Two categories of training are </a:t>
            </a:r>
            <a:r>
              <a:rPr lang="en-IN" sz="2400" dirty="0" smtClean="0"/>
              <a:t>included:</a:t>
            </a:r>
          </a:p>
          <a:p>
            <a:pPr lvl="2">
              <a:lnSpc>
                <a:spcPct val="150000"/>
              </a:lnSpc>
            </a:pPr>
            <a:r>
              <a:rPr lang="en-IN" sz="2000" dirty="0" smtClean="0"/>
              <a:t> </a:t>
            </a:r>
            <a:r>
              <a:rPr lang="en-IN" dirty="0"/>
              <a:t>O</a:t>
            </a:r>
            <a:r>
              <a:rPr lang="en-IN" dirty="0" smtClean="0"/>
              <a:t>ne </a:t>
            </a:r>
            <a:r>
              <a:rPr lang="en-IN" dirty="0"/>
              <a:t>for medical officers </a:t>
            </a:r>
            <a:endParaRPr lang="en-IN" dirty="0" smtClean="0"/>
          </a:p>
          <a:p>
            <a:pPr lvl="2">
              <a:lnSpc>
                <a:spcPct val="150000"/>
              </a:lnSpc>
            </a:pPr>
            <a:r>
              <a:rPr lang="en-IN" dirty="0" smtClean="0"/>
              <a:t>A </a:t>
            </a:r>
            <a:r>
              <a:rPr lang="en-IN" dirty="0"/>
              <a:t>second for front-line functionaries including ANM’s and Anganwadi Workers (AWW’s</a:t>
            </a:r>
            <a:r>
              <a:rPr lang="en-IN" dirty="0" smtClean="0"/>
              <a:t>).</a:t>
            </a:r>
          </a:p>
          <a:p>
            <a:pPr>
              <a:lnSpc>
                <a:spcPct val="150000"/>
              </a:lnSpc>
            </a:pPr>
            <a:endParaRPr lang="en-IN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l"/>
            <a:r>
              <a:rPr lang="en-IN" sz="4000" b="1" dirty="0" smtClean="0"/>
              <a:t>Improvements to the health system</a:t>
            </a:r>
            <a:r>
              <a:rPr lang="en-IN" sz="3100" dirty="0" smtClean="0"/>
              <a:t>. </a:t>
            </a:r>
            <a:br>
              <a:rPr lang="en-IN" sz="3100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IN" sz="2000" b="1" dirty="0" smtClean="0"/>
              <a:t>  The essential elements include:</a:t>
            </a:r>
            <a:endParaRPr lang="en-IN" sz="2000" dirty="0" smtClean="0"/>
          </a:p>
          <a:p>
            <a:pPr lvl="1"/>
            <a:r>
              <a:rPr lang="en-IN" sz="2000" dirty="0" smtClean="0"/>
              <a:t>Ensuring availability of health workers / providers at all levels.</a:t>
            </a:r>
          </a:p>
          <a:p>
            <a:pPr lvl="1"/>
            <a:r>
              <a:rPr lang="en-IN" sz="2000" dirty="0" smtClean="0"/>
              <a:t>Ensuring availability of the essential drugs.</a:t>
            </a:r>
          </a:p>
          <a:p>
            <a:pPr lvl="1"/>
            <a:r>
              <a:rPr lang="en-IN" sz="2000" dirty="0" smtClean="0"/>
              <a:t>Improve referral to identified referral facility.</a:t>
            </a:r>
          </a:p>
          <a:p>
            <a:pPr lvl="1"/>
            <a:r>
              <a:rPr lang="en-IN" sz="2000" dirty="0" smtClean="0"/>
              <a:t>Referral mechanism to ensure hassle free transfer to higher level of care when needed. </a:t>
            </a:r>
          </a:p>
          <a:p>
            <a:pPr lvl="1"/>
            <a:r>
              <a:rPr lang="en-IN" sz="2000" dirty="0" smtClean="0"/>
              <a:t>Awareness of Health worker for when and where to refer a sick child.</a:t>
            </a:r>
          </a:p>
          <a:p>
            <a:pPr lvl="1"/>
            <a:r>
              <a:rPr lang="en-IN" sz="2000" dirty="0" smtClean="0"/>
              <a:t>The staff at appropriate health facilities must  identify and acknowledge the referral slips and give priority care to the sick children.</a:t>
            </a:r>
          </a:p>
          <a:p>
            <a:pPr lvl="1"/>
            <a:r>
              <a:rPr lang="en-IN" sz="2000" dirty="0" smtClean="0"/>
              <a:t>Functioning referral centres, especially where healthcare systems are weak need to  be reinforced or private/public partnerships established </a:t>
            </a:r>
          </a:p>
          <a:p>
            <a:pPr lvl="1"/>
            <a:r>
              <a:rPr lang="en-IN" sz="2000" dirty="0" smtClean="0"/>
              <a:t>Ensuring supervision and monitoring through follow up visits by trained supervisors </a:t>
            </a:r>
          </a:p>
          <a:p>
            <a:pPr lvl="1"/>
            <a:r>
              <a:rPr lang="en-IN" sz="2000" dirty="0" smtClean="0"/>
              <a:t>On-the-job supportive supervision.</a:t>
            </a:r>
          </a:p>
          <a:p>
            <a:endParaRPr lang="en-IN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58200" cy="1143000"/>
          </a:xfrm>
        </p:spPr>
        <p:txBody>
          <a:bodyPr>
            <a:normAutofit fontScale="90000"/>
          </a:bodyPr>
          <a:lstStyle/>
          <a:p>
            <a:pPr lvl="0" algn="l"/>
            <a:r>
              <a:rPr lang="en-IN" sz="3200" b="1" dirty="0" smtClean="0"/>
              <a:t>Improvement of Family and Community Practices</a:t>
            </a:r>
            <a:r>
              <a:rPr lang="en-IN" sz="3200" dirty="0" smtClean="0"/>
              <a:t>:</a:t>
            </a:r>
            <a:br>
              <a:rPr lang="en-IN" sz="3200" dirty="0" smtClean="0"/>
            </a:br>
            <a:r>
              <a:rPr lang="en-IN" sz="3200" dirty="0" smtClean="0"/>
              <a:t> ( Community IMNCI)</a:t>
            </a:r>
            <a:br>
              <a:rPr lang="en-IN" sz="3200" dirty="0" smtClean="0"/>
            </a:br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257800"/>
          </a:xfrm>
        </p:spPr>
        <p:txBody>
          <a:bodyPr>
            <a:noAutofit/>
          </a:bodyPr>
          <a:lstStyle/>
          <a:p>
            <a:r>
              <a:rPr lang="en-IN" sz="2000" dirty="0" smtClean="0"/>
              <a:t>Counselling of families and creating awareness among Communities .</a:t>
            </a:r>
          </a:p>
          <a:p>
            <a:pPr>
              <a:buNone/>
            </a:pPr>
            <a:r>
              <a:rPr lang="en-IN" sz="2000" dirty="0" smtClean="0"/>
              <a:t>        This includes:</a:t>
            </a:r>
          </a:p>
          <a:p>
            <a:pPr lvl="1"/>
            <a:r>
              <a:rPr lang="en-IN" sz="2000" dirty="0" smtClean="0"/>
              <a:t>Promoting healthy behaviours such as breastfeeding, illness recognition, early care seeking etc.</a:t>
            </a:r>
          </a:p>
          <a:p>
            <a:pPr lvl="1"/>
            <a:r>
              <a:rPr lang="en-IN" sz="2000" dirty="0" smtClean="0"/>
              <a:t>IEC campaigns for awareness generation.</a:t>
            </a:r>
          </a:p>
          <a:p>
            <a:pPr lvl="1"/>
            <a:r>
              <a:rPr lang="en-IN" sz="2000" dirty="0" smtClean="0"/>
              <a:t>Counselling of care givers and families as part of management of the sick child when they are brought to the health worker/health facility.</a:t>
            </a:r>
          </a:p>
          <a:p>
            <a:pPr lvl="1"/>
            <a:r>
              <a:rPr lang="en-IN" sz="2000" dirty="0" smtClean="0"/>
              <a:t>During Home Visits - identification of sickness and focused BCC for improving newborn and child care practices.</a:t>
            </a:r>
          </a:p>
          <a:p>
            <a:pPr lvl="1">
              <a:buNone/>
            </a:pPr>
            <a:endParaRPr lang="en-IN" sz="2000" dirty="0" smtClean="0"/>
          </a:p>
          <a:p>
            <a:pPr lvl="0"/>
            <a:r>
              <a:rPr lang="en-IN" sz="2000" b="1" dirty="0" smtClean="0"/>
              <a:t>Collaboration/coordination with other Departments, PRIs, Self Help Groups etc:</a:t>
            </a:r>
            <a:endParaRPr lang="en-IN" sz="2000" dirty="0" smtClean="0"/>
          </a:p>
          <a:p>
            <a:pPr lvl="1"/>
            <a:r>
              <a:rPr lang="en-IN" sz="2000" dirty="0" smtClean="0"/>
              <a:t>Community ownerships and participation is of paramount importance. </a:t>
            </a:r>
          </a:p>
          <a:p>
            <a:endParaRPr lang="en-IN" sz="2000" dirty="0" smtClean="0"/>
          </a:p>
          <a:p>
            <a:endParaRPr lang="en-IN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/>
              <a:t>IMNCI:  Framework for Presentation</a:t>
            </a:r>
            <a:endParaRPr lang="en-IN" sz="36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334000"/>
          </a:xfrm>
        </p:spPr>
        <p:txBody>
          <a:bodyPr numCol="1">
            <a:normAutofit fontScale="85000" lnSpcReduction="20000"/>
          </a:bodyPr>
          <a:lstStyle/>
          <a:p>
            <a:pPr lvl="0" algn="just">
              <a:lnSpc>
                <a:spcPct val="120000"/>
              </a:lnSpc>
            </a:pPr>
            <a:r>
              <a:rPr lang="en-IN" b="1" dirty="0" smtClean="0"/>
              <a:t>Introduction  &amp; Genesis of IMCI:</a:t>
            </a:r>
            <a:endParaRPr lang="en-IN" sz="2400" b="1" dirty="0" smtClean="0"/>
          </a:p>
          <a:p>
            <a:pPr lvl="1" algn="just">
              <a:lnSpc>
                <a:spcPct val="120000"/>
              </a:lnSpc>
            </a:pPr>
            <a:r>
              <a:rPr lang="en-IN" sz="2600" dirty="0" smtClean="0"/>
              <a:t>Need for Integrated Approach.</a:t>
            </a:r>
          </a:p>
          <a:p>
            <a:pPr lvl="1" algn="just">
              <a:lnSpc>
                <a:spcPct val="120000"/>
              </a:lnSpc>
            </a:pPr>
            <a:r>
              <a:rPr lang="en-IN" sz="2600" dirty="0" smtClean="0"/>
              <a:t> Strategies &amp; Components of IMCI.</a:t>
            </a:r>
          </a:p>
          <a:p>
            <a:pPr lvl="0" algn="just">
              <a:lnSpc>
                <a:spcPct val="120000"/>
              </a:lnSpc>
            </a:pPr>
            <a:r>
              <a:rPr lang="en-IN" b="1" dirty="0" smtClean="0"/>
              <a:t>Indian Adaptation:  IMNCI </a:t>
            </a:r>
            <a:endParaRPr lang="en-IN" sz="2400" b="1" dirty="0" smtClean="0"/>
          </a:p>
          <a:p>
            <a:pPr lvl="1" algn="just">
              <a:lnSpc>
                <a:spcPct val="120000"/>
              </a:lnSpc>
            </a:pPr>
            <a:r>
              <a:rPr lang="en-IN" sz="2600" dirty="0" smtClean="0"/>
              <a:t>IMCI vs. IMNCI</a:t>
            </a:r>
          </a:p>
          <a:p>
            <a:pPr lvl="1" algn="just">
              <a:lnSpc>
                <a:spcPct val="120000"/>
              </a:lnSpc>
            </a:pPr>
            <a:r>
              <a:rPr lang="en-IN" sz="2600" dirty="0" smtClean="0"/>
              <a:t>Components of IMNCI</a:t>
            </a:r>
          </a:p>
          <a:p>
            <a:pPr lvl="0" algn="just">
              <a:lnSpc>
                <a:spcPct val="120000"/>
              </a:lnSpc>
            </a:pPr>
            <a:r>
              <a:rPr lang="en-IN" b="1" dirty="0" smtClean="0"/>
              <a:t>Management algorithm: IMNCI case M/M guidelines.</a:t>
            </a:r>
            <a:endParaRPr lang="en-IN" sz="2400" b="1" dirty="0" smtClean="0"/>
          </a:p>
          <a:p>
            <a:pPr lvl="0" algn="just">
              <a:lnSpc>
                <a:spcPct val="120000"/>
              </a:lnSpc>
            </a:pPr>
            <a:r>
              <a:rPr lang="en-IN" b="1" dirty="0" smtClean="0"/>
              <a:t>Newer Terms: 	</a:t>
            </a:r>
            <a:r>
              <a:rPr lang="en-IN" dirty="0" smtClean="0"/>
              <a:t>	</a:t>
            </a:r>
            <a:endParaRPr lang="en-IN" sz="2400" dirty="0" smtClean="0"/>
          </a:p>
          <a:p>
            <a:pPr lvl="1" algn="just">
              <a:lnSpc>
                <a:spcPct val="120000"/>
              </a:lnSpc>
            </a:pPr>
            <a:r>
              <a:rPr lang="en-IN" sz="2600" dirty="0" smtClean="0"/>
              <a:t>F- IMNCI </a:t>
            </a:r>
          </a:p>
          <a:p>
            <a:pPr lvl="1" algn="just">
              <a:lnSpc>
                <a:spcPct val="120000"/>
              </a:lnSpc>
            </a:pPr>
            <a:r>
              <a:rPr lang="en-IN" sz="2600" dirty="0" smtClean="0"/>
              <a:t>C- IMNCI and Household IMNCI</a:t>
            </a:r>
          </a:p>
          <a:p>
            <a:pPr lvl="1" algn="just">
              <a:lnSpc>
                <a:spcPct val="120000"/>
              </a:lnSpc>
            </a:pPr>
            <a:r>
              <a:rPr lang="en-IN" sz="2600" dirty="0" smtClean="0"/>
              <a:t>IMNCI +</a:t>
            </a:r>
          </a:p>
          <a:p>
            <a:pPr algn="just">
              <a:lnSpc>
                <a:spcPct val="120000"/>
              </a:lnSpc>
            </a:pPr>
            <a:endParaRPr lang="en-IN" sz="2400" dirty="0" smtClean="0"/>
          </a:p>
          <a:p>
            <a:pPr algn="just">
              <a:lnSpc>
                <a:spcPct val="120000"/>
              </a:lnSpc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19000"/>
            <a:lum/>
          </a:blip>
          <a:srcRect/>
          <a:stretch>
            <a:fillRect t="-50000" b="-5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pPr algn="l"/>
            <a:r>
              <a:rPr lang="en-IN" sz="3600" b="1" dirty="0" smtClean="0"/>
              <a:t>Management Algorithm:</a:t>
            </a:r>
            <a:r>
              <a:rPr lang="en-IN" sz="3600" dirty="0" smtClean="0"/>
              <a:t/>
            </a:r>
            <a:br>
              <a:rPr lang="en-IN" sz="3600" dirty="0" smtClean="0"/>
            </a:br>
            <a:endParaRPr lang="en-IN" sz="36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3" y="609600"/>
            <a:ext cx="7543799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Autofit/>
          </a:bodyPr>
          <a:lstStyle/>
          <a:p>
            <a:pPr algn="l"/>
            <a:r>
              <a:rPr lang="en-IN" sz="2800" b="1" dirty="0" smtClean="0"/>
              <a:t>The IMNCI Process for Children &lt; 2 Months of Age</a:t>
            </a:r>
            <a:endParaRPr lang="en-IN" sz="28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762000"/>
            <a:ext cx="73152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5719"/>
            <a:ext cx="8229600" cy="45719"/>
          </a:xfrm>
        </p:spPr>
        <p:txBody>
          <a:bodyPr>
            <a:normAutofit fontScale="90000"/>
          </a:bodyPr>
          <a:lstStyle/>
          <a:p>
            <a:endParaRPr lang="en-IN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838200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 </a:t>
            </a:r>
            <a:r>
              <a:rPr lang="en-US" sz="3200" dirty="0" smtClean="0"/>
              <a:t>Then proceed for</a:t>
            </a:r>
            <a:r>
              <a:rPr lang="en-US" dirty="0" smtClean="0"/>
              <a:t>………</a:t>
            </a:r>
            <a:endParaRPr lang="en-IN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/>
          <a:lstStyle/>
          <a:p>
            <a:r>
              <a:rPr lang="en-IN" b="1" dirty="0" smtClean="0"/>
              <a:t>Diarrhoea.</a:t>
            </a:r>
          </a:p>
          <a:p>
            <a:r>
              <a:rPr lang="en-IN" b="1" dirty="0" smtClean="0"/>
              <a:t>Feeding Problem or Malnutrition.</a:t>
            </a:r>
          </a:p>
          <a:p>
            <a:r>
              <a:rPr lang="en-IN" b="1" dirty="0" smtClean="0"/>
              <a:t>Immunization Status.</a:t>
            </a:r>
          </a:p>
          <a:p>
            <a:r>
              <a:rPr lang="en-IN" b="1" dirty="0" smtClean="0"/>
              <a:t>Other Problems.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Autofit/>
          </a:bodyPr>
          <a:lstStyle/>
          <a:p>
            <a:r>
              <a:rPr lang="en-IN" sz="1800" b="1" dirty="0" smtClean="0"/>
              <a:t> </a:t>
            </a:r>
            <a:r>
              <a:rPr lang="en-IN" sz="1800" dirty="0" smtClean="0"/>
              <a:t/>
            </a:r>
            <a:br>
              <a:rPr lang="en-IN" sz="1800" dirty="0" smtClean="0"/>
            </a:br>
            <a:r>
              <a:rPr lang="en-IN" sz="1800" b="1" dirty="0" smtClean="0"/>
              <a:t> The IMNCI case management Process:  for children 2 months to 5 years of Age</a:t>
            </a:r>
            <a:r>
              <a:rPr lang="en-IN" sz="1800" dirty="0" smtClean="0"/>
              <a:t/>
            </a:r>
            <a:br>
              <a:rPr lang="en-IN" sz="1800" dirty="0" smtClean="0"/>
            </a:br>
            <a:endParaRPr lang="en-IN" sz="18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914400"/>
            <a:ext cx="65532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106362"/>
            <a:ext cx="8229600" cy="106362"/>
          </a:xfrm>
        </p:spPr>
        <p:txBody>
          <a:bodyPr>
            <a:normAutofit fontScale="90000"/>
          </a:bodyPr>
          <a:lstStyle/>
          <a:p>
            <a:endParaRPr lang="en-IN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Then proceed for……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5"/>
          </a:xfrm>
        </p:spPr>
        <p:txBody>
          <a:bodyPr>
            <a:normAutofit lnSpcReduction="10000"/>
          </a:bodyPr>
          <a:lstStyle/>
          <a:p>
            <a:r>
              <a:rPr lang="en-IN" b="1" dirty="0" smtClean="0"/>
              <a:t>Main Symptoms</a:t>
            </a:r>
          </a:p>
          <a:p>
            <a:pPr lvl="1"/>
            <a:r>
              <a:rPr lang="en-IN" dirty="0" smtClean="0"/>
              <a:t>Cough or Difficult Breathing</a:t>
            </a:r>
          </a:p>
          <a:p>
            <a:pPr lvl="1"/>
            <a:r>
              <a:rPr lang="en-IN" dirty="0" smtClean="0"/>
              <a:t>Diarrhoea</a:t>
            </a:r>
          </a:p>
          <a:p>
            <a:pPr lvl="1"/>
            <a:r>
              <a:rPr lang="en-IN" dirty="0" smtClean="0"/>
              <a:t>Fever</a:t>
            </a:r>
          </a:p>
          <a:p>
            <a:pPr lvl="1"/>
            <a:r>
              <a:rPr lang="en-IN" dirty="0" smtClean="0"/>
              <a:t>Ear Problems</a:t>
            </a:r>
          </a:p>
          <a:p>
            <a:r>
              <a:rPr lang="en-IN" b="1" dirty="0" smtClean="0"/>
              <a:t>Malnutrition</a:t>
            </a:r>
          </a:p>
          <a:p>
            <a:r>
              <a:rPr lang="en-IN" b="1" dirty="0" smtClean="0"/>
              <a:t>Anaemia</a:t>
            </a:r>
          </a:p>
          <a:p>
            <a:r>
              <a:rPr lang="en-IN" b="1" dirty="0" smtClean="0"/>
              <a:t>Immunization Status</a:t>
            </a:r>
          </a:p>
          <a:p>
            <a:r>
              <a:rPr lang="en-IN" b="1" dirty="0" smtClean="0"/>
              <a:t>Other Problems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Autofit/>
          </a:bodyPr>
          <a:lstStyle/>
          <a:p>
            <a:pPr algn="l"/>
            <a:r>
              <a:rPr lang="en-IN" sz="3200" b="1" dirty="0" smtClean="0"/>
              <a:t>F- IMNCI: (facility based IMNCI)</a:t>
            </a:r>
            <a:r>
              <a:rPr lang="en-IN" sz="2800" dirty="0" smtClean="0"/>
              <a:t/>
            </a:r>
            <a:br>
              <a:rPr lang="en-IN" sz="2800" dirty="0" smtClean="0"/>
            </a:br>
            <a:endParaRPr lang="en-IN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791200"/>
          </a:xfrm>
        </p:spPr>
        <p:txBody>
          <a:bodyPr>
            <a:normAutofit/>
          </a:bodyPr>
          <a:lstStyle/>
          <a:p>
            <a:r>
              <a:rPr lang="en-IN" dirty="0" smtClean="0"/>
              <a:t>What?</a:t>
            </a:r>
          </a:p>
          <a:p>
            <a:pPr lvl="1">
              <a:buFont typeface="Wingdings" pitchFamily="2" charset="2"/>
              <a:buChar char="Ø"/>
            </a:pPr>
            <a:r>
              <a:rPr lang="en-IN" sz="2000" dirty="0" smtClean="0"/>
              <a:t>Facility Based Care for severely ill children is complementary to primary care for providing a continuum of care for severely ill children.</a:t>
            </a:r>
          </a:p>
          <a:p>
            <a:pPr lvl="1">
              <a:buFont typeface="Wingdings" pitchFamily="2" charset="2"/>
              <a:buChar char="Ø"/>
            </a:pPr>
            <a:r>
              <a:rPr lang="en-IN" sz="2000" dirty="0" smtClean="0"/>
              <a:t> Integration of  existing IMNCI package and the Facility Based Care package in to one package. </a:t>
            </a:r>
          </a:p>
          <a:p>
            <a:pPr lvl="1">
              <a:buNone/>
            </a:pPr>
            <a:endParaRPr lang="en-IN" sz="2000" dirty="0" smtClean="0"/>
          </a:p>
          <a:p>
            <a:r>
              <a:rPr lang="en-IN" sz="2800" dirty="0" smtClean="0"/>
              <a:t>WHY? </a:t>
            </a:r>
          </a:p>
          <a:p>
            <a:pPr lvl="1">
              <a:buFont typeface="Wingdings" pitchFamily="2" charset="2"/>
              <a:buChar char="Ø"/>
            </a:pPr>
            <a:r>
              <a:rPr lang="en-IN" sz="2000" dirty="0" smtClean="0"/>
              <a:t>Majority of the health facilities (24x7 PHCs, FRUs, CHCs and District hospitals) do not have trained paediatricians.</a:t>
            </a:r>
          </a:p>
          <a:p>
            <a:pPr lvl="1">
              <a:buFont typeface="Wingdings" pitchFamily="2" charset="2"/>
              <a:buChar char="Ø"/>
            </a:pPr>
            <a:r>
              <a:rPr lang="en-IN" sz="2000" dirty="0" smtClean="0"/>
              <a:t>F-IMNCI training will help in skill building of the medical officers and staff nurses posted in these health facilities to provide IMNCI care.</a:t>
            </a:r>
          </a:p>
          <a:p>
            <a:pPr lvl="1">
              <a:buFont typeface="Wingdings" pitchFamily="2" charset="2"/>
              <a:buChar char="Ø"/>
            </a:pPr>
            <a:endParaRPr lang="en-IN" sz="2400" dirty="0" smtClean="0"/>
          </a:p>
          <a:p>
            <a:pPr>
              <a:buNone/>
            </a:pPr>
            <a:endParaRPr lang="en-IN" sz="2800" dirty="0" smtClean="0"/>
          </a:p>
          <a:p>
            <a:pPr lvl="1">
              <a:buFont typeface="Wingdings" pitchFamily="2" charset="2"/>
              <a:buChar char="Ø"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04800"/>
            <a:ext cx="8229600" cy="381000"/>
          </a:xfrm>
        </p:spPr>
        <p:txBody>
          <a:bodyPr>
            <a:noAutofit/>
          </a:bodyPr>
          <a:lstStyle/>
          <a:p>
            <a:pPr algn="l"/>
            <a:r>
              <a:rPr lang="en-IN" sz="3200" b="1" dirty="0" smtClean="0"/>
              <a:t/>
            </a:r>
            <a:br>
              <a:rPr lang="en-IN" sz="3200" b="1" dirty="0" smtClean="0"/>
            </a:br>
            <a:r>
              <a:rPr lang="en-IN" sz="3200" b="1" dirty="0" smtClean="0"/>
              <a:t/>
            </a:r>
            <a:br>
              <a:rPr lang="en-IN" sz="3200" b="1" dirty="0" smtClean="0"/>
            </a:br>
            <a:r>
              <a:rPr lang="en-IN" sz="3200" b="1" dirty="0" smtClean="0"/>
              <a:t>    TRAININGS in F- IMNCI</a:t>
            </a:r>
            <a:r>
              <a:rPr lang="en-IN" sz="3200" dirty="0" smtClean="0"/>
              <a:t/>
            </a:r>
            <a:br>
              <a:rPr lang="en-IN" sz="3200" dirty="0" smtClean="0"/>
            </a:br>
            <a:r>
              <a:rPr lang="en-US" sz="3200" b="1" dirty="0" smtClean="0"/>
              <a:t> </a:t>
            </a:r>
            <a:r>
              <a:rPr lang="en-IN" sz="3200" b="1" dirty="0" smtClean="0"/>
              <a:t/>
            </a:r>
            <a:br>
              <a:rPr lang="en-IN" sz="3200" b="1" dirty="0" smtClean="0"/>
            </a:br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458200" cy="5867400"/>
          </a:xfrm>
        </p:spPr>
        <p:txBody>
          <a:bodyPr>
            <a:noAutofit/>
          </a:bodyPr>
          <a:lstStyle/>
          <a:p>
            <a:pPr lvl="0"/>
            <a:r>
              <a:rPr lang="en-US" sz="2000" b="1" dirty="0" smtClean="0"/>
              <a:t>Focus on Skill Development</a:t>
            </a:r>
            <a:endParaRPr lang="en-IN" sz="2000" b="1" dirty="0" smtClean="0"/>
          </a:p>
          <a:p>
            <a:pPr>
              <a:buNone/>
            </a:pPr>
            <a:r>
              <a:rPr lang="en-IN" sz="2000" b="1" dirty="0" smtClean="0"/>
              <a:t>      </a:t>
            </a:r>
            <a:r>
              <a:rPr lang="en-IN" sz="2000" dirty="0" smtClean="0"/>
              <a:t> 50% of training time is spent on building skills by </a:t>
            </a:r>
            <a:r>
              <a:rPr lang="en-IN" sz="2000" i="1" dirty="0" smtClean="0"/>
              <a:t>“hands-on training”</a:t>
            </a:r>
            <a:r>
              <a:rPr lang="en-IN" sz="2000" dirty="0" smtClean="0"/>
              <a:t> involving actual case management and counselling.</a:t>
            </a:r>
          </a:p>
          <a:p>
            <a:pPr>
              <a:buNone/>
            </a:pPr>
            <a:r>
              <a:rPr lang="en-IN" sz="2000" dirty="0" smtClean="0"/>
              <a:t>       Remaining 50% in classroom for building theoretical understanding of essential health intervention. </a:t>
            </a:r>
            <a:endParaRPr lang="en-IN" sz="1200" b="1" dirty="0" smtClean="0"/>
          </a:p>
          <a:p>
            <a:pPr lvl="0"/>
            <a:r>
              <a:rPr lang="en-US" sz="2000" b="1" dirty="0" smtClean="0"/>
              <a:t>Training at two levels:</a:t>
            </a:r>
            <a:endParaRPr lang="en-IN" sz="1200" b="1" dirty="0" smtClean="0"/>
          </a:p>
          <a:p>
            <a:pPr lvl="1"/>
            <a:r>
              <a:rPr lang="en-US" sz="2000" dirty="0" smtClean="0"/>
              <a:t>In service training for the existing staff.</a:t>
            </a:r>
            <a:endParaRPr lang="en-IN" sz="2000" b="1" dirty="0" smtClean="0"/>
          </a:p>
          <a:p>
            <a:pPr lvl="1"/>
            <a:r>
              <a:rPr lang="en-US" sz="2000" dirty="0" smtClean="0"/>
              <a:t> Pre-Service Training– For including F-IMNCI in the pre-service teaching of doctors and nurses. </a:t>
            </a:r>
            <a:r>
              <a:rPr lang="en-US" sz="2000" i="1" dirty="0" smtClean="0"/>
              <a:t> </a:t>
            </a:r>
            <a:endParaRPr lang="en-IN" sz="2000" b="1" dirty="0" smtClean="0"/>
          </a:p>
          <a:p>
            <a:pPr lvl="0"/>
            <a:r>
              <a:rPr lang="en-US" sz="2000" b="1" u="sng" dirty="0" smtClean="0"/>
              <a:t>Personnel to be Trained:</a:t>
            </a:r>
            <a:endParaRPr lang="en-IN" sz="2000" b="1" dirty="0" smtClean="0"/>
          </a:p>
          <a:p>
            <a:pPr>
              <a:buNone/>
            </a:pPr>
            <a:r>
              <a:rPr lang="en-US" sz="1800" b="1" dirty="0" smtClean="0"/>
              <a:t>          There are 2 types of trainings under F-IMNCI:</a:t>
            </a:r>
          </a:p>
          <a:p>
            <a:pPr>
              <a:buNone/>
            </a:pPr>
            <a:endParaRPr lang="en-IN" sz="1800" b="1" dirty="0" smtClean="0"/>
          </a:p>
          <a:p>
            <a:pPr>
              <a:buNone/>
            </a:pPr>
            <a:r>
              <a:rPr lang="en-US" sz="1200" b="1" dirty="0" smtClean="0"/>
              <a:t> </a:t>
            </a:r>
            <a:endParaRPr lang="en-IN" sz="1200" b="1" dirty="0" smtClean="0"/>
          </a:p>
          <a:p>
            <a:pPr>
              <a:buNone/>
            </a:pPr>
            <a:r>
              <a:rPr lang="en-US" sz="1200" b="1" dirty="0" smtClean="0"/>
              <a:t> </a:t>
            </a:r>
            <a:endParaRPr lang="en-IN" sz="1200" b="1" dirty="0" smtClean="0"/>
          </a:p>
          <a:p>
            <a:pPr>
              <a:buNone/>
            </a:pPr>
            <a:r>
              <a:rPr lang="en-US" sz="1200" b="1" dirty="0" smtClean="0"/>
              <a:t> </a:t>
            </a:r>
            <a:endParaRPr lang="en-IN" sz="1200" b="1" dirty="0" smtClean="0"/>
          </a:p>
          <a:p>
            <a:pPr>
              <a:buNone/>
            </a:pPr>
            <a:r>
              <a:rPr lang="en-US" sz="1200" dirty="0" smtClean="0"/>
              <a:t> </a:t>
            </a:r>
            <a:endParaRPr lang="en-IN" sz="1200" b="1" dirty="0" smtClean="0"/>
          </a:p>
          <a:p>
            <a:pPr>
              <a:buNone/>
            </a:pPr>
            <a:r>
              <a:rPr lang="en-US" sz="1200" dirty="0" smtClean="0"/>
              <a:t> </a:t>
            </a:r>
            <a:endParaRPr lang="en-IN" sz="1200" b="1" dirty="0" smtClean="0"/>
          </a:p>
          <a:p>
            <a:pPr>
              <a:buNone/>
            </a:pPr>
            <a:r>
              <a:rPr lang="en-US" sz="1200" dirty="0" smtClean="0"/>
              <a:t> </a:t>
            </a:r>
            <a:endParaRPr lang="en-IN" sz="1200" b="1" dirty="0" smtClean="0"/>
          </a:p>
          <a:p>
            <a:pPr>
              <a:buNone/>
            </a:pPr>
            <a:r>
              <a:rPr lang="en-US" sz="1200" dirty="0" smtClean="0"/>
              <a:t> </a:t>
            </a:r>
            <a:endParaRPr lang="en-IN" sz="1200" b="1" dirty="0" smtClean="0"/>
          </a:p>
          <a:p>
            <a:pPr>
              <a:buNone/>
            </a:pPr>
            <a:r>
              <a:rPr lang="en-US" sz="1200" dirty="0" smtClean="0"/>
              <a:t> </a:t>
            </a:r>
            <a:endParaRPr lang="en-IN" sz="1200" b="1" dirty="0" smtClean="0"/>
          </a:p>
          <a:p>
            <a:pPr>
              <a:buNone/>
            </a:pPr>
            <a:r>
              <a:rPr lang="en-US" sz="1200" dirty="0" smtClean="0"/>
              <a:t> </a:t>
            </a:r>
            <a:endParaRPr lang="en-IN" sz="1200" b="1" dirty="0" smtClean="0"/>
          </a:p>
          <a:p>
            <a:pPr>
              <a:buNone/>
            </a:pPr>
            <a:r>
              <a:rPr lang="en-US" sz="1200" dirty="0" smtClean="0"/>
              <a:t> </a:t>
            </a:r>
            <a:endParaRPr lang="en-IN" sz="1200" b="1" dirty="0" smtClean="0"/>
          </a:p>
          <a:p>
            <a:r>
              <a:rPr lang="en-US" sz="1200" dirty="0" smtClean="0"/>
              <a:t> </a:t>
            </a:r>
            <a:endParaRPr lang="en-IN" sz="1200" b="1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14402" y="4724401"/>
          <a:ext cx="7467601" cy="18840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9200"/>
                <a:gridCol w="2387600"/>
                <a:gridCol w="2590801"/>
              </a:tblGrid>
              <a:tr h="45719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PRE-TRAINING </a:t>
                      </a:r>
                      <a:r>
                        <a:rPr lang="en-IN" sz="1600" b="1" dirty="0">
                          <a:latin typeface="Times New Roman"/>
                          <a:ea typeface="Times New Roman"/>
                          <a:cs typeface="Times New Roman"/>
                        </a:rPr>
                        <a:t>STATUS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latin typeface="Times New Roman"/>
                          <a:ea typeface="Times New Roman"/>
                          <a:cs typeface="Times New Roman"/>
                        </a:rPr>
                        <a:t>PACKAGE TO BE USED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>
                          <a:latin typeface="Times New Roman"/>
                          <a:ea typeface="Times New Roman"/>
                          <a:cs typeface="Times New Roman"/>
                        </a:rPr>
                        <a:t>DURATION</a:t>
                      </a:r>
                    </a:p>
                  </a:txBody>
                  <a:tcPr marL="68580" marR="68580" marT="0" marB="0"/>
                </a:tc>
              </a:tr>
              <a:tr h="7200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latin typeface="Times New Roman"/>
                          <a:ea typeface="Times New Roman"/>
                          <a:cs typeface="Times New Roman"/>
                        </a:rPr>
                        <a:t>IMNCI not trained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F-IMNCI</a:t>
                      </a:r>
                      <a:r>
                        <a:rPr lang="en-IN" sz="16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IN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complete</a:t>
                      </a:r>
                      <a:r>
                        <a:rPr lang="en-IN" sz="16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n-IN" sz="16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package</a:t>
                      </a:r>
                      <a:endParaRPr lang="en-IN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latin typeface="Times New Roman"/>
                          <a:ea typeface="Times New Roman"/>
                          <a:cs typeface="Times New Roman"/>
                        </a:rPr>
                        <a:t>11 days</a:t>
                      </a:r>
                    </a:p>
                  </a:txBody>
                  <a:tcPr marL="68580" marR="68580" marT="0" marB="0"/>
                </a:tc>
              </a:tr>
              <a:tr h="7067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latin typeface="Times New Roman"/>
                          <a:ea typeface="Times New Roman"/>
                          <a:cs typeface="Times New Roman"/>
                        </a:rPr>
                        <a:t>IMNCI trained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latin typeface="Times New Roman"/>
                          <a:ea typeface="Times New Roman"/>
                          <a:cs typeface="Times New Roman"/>
                        </a:rPr>
                        <a:t>Facility based care package of F-IMNCI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IN" sz="1600" b="1" dirty="0">
                          <a:latin typeface="Times New Roman"/>
                          <a:ea typeface="Times New Roman"/>
                          <a:cs typeface="Times New Roman"/>
                        </a:rPr>
                        <a:t>   5 days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04800"/>
            <a:ext cx="8229600" cy="106362"/>
          </a:xfrm>
        </p:spPr>
        <p:txBody>
          <a:bodyPr>
            <a:normAutofit fontScale="90000"/>
          </a:bodyPr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096000"/>
          </a:xfrm>
        </p:spPr>
        <p:txBody>
          <a:bodyPr>
            <a:normAutofit fontScale="70000" lnSpcReduction="20000"/>
          </a:bodyPr>
          <a:lstStyle/>
          <a:p>
            <a:r>
              <a:rPr lang="en-US" sz="3600" b="1" dirty="0" smtClean="0"/>
              <a:t>Training  of Trainers:</a:t>
            </a:r>
            <a:endParaRPr lang="en-IN" sz="3600" dirty="0" smtClean="0"/>
          </a:p>
          <a:p>
            <a:pPr lvl="1"/>
            <a:r>
              <a:rPr lang="en-IN" dirty="0" smtClean="0"/>
              <a:t>Faculty from the departments of Paediatrics and community medicine of the medical colleges.</a:t>
            </a:r>
          </a:p>
          <a:p>
            <a:pPr lvl="1"/>
            <a:r>
              <a:rPr lang="en-IN" dirty="0" smtClean="0"/>
              <a:t>The trainers at district level include all the paediatricians in the district.</a:t>
            </a:r>
          </a:p>
          <a:p>
            <a:pPr lvl="1"/>
            <a:r>
              <a:rPr lang="en-IN" dirty="0" smtClean="0"/>
              <a:t> The TOT for State and District facilitators will be facilitated by National F-IMNCI facilitators.</a:t>
            </a:r>
            <a:r>
              <a:rPr lang="en-IN" i="1" dirty="0" smtClean="0"/>
              <a:t> </a:t>
            </a:r>
          </a:p>
          <a:p>
            <a:pPr lvl="1">
              <a:buNone/>
            </a:pPr>
            <a:endParaRPr lang="en-IN" dirty="0" smtClean="0"/>
          </a:p>
          <a:p>
            <a:r>
              <a:rPr lang="en-US" b="1" dirty="0" smtClean="0"/>
              <a:t>Facilitator to trainees ratio</a:t>
            </a:r>
            <a:r>
              <a:rPr lang="en-IN" b="1" dirty="0" smtClean="0"/>
              <a:t>: </a:t>
            </a:r>
            <a:r>
              <a:rPr lang="en-US" dirty="0" smtClean="0"/>
              <a:t> </a:t>
            </a:r>
            <a:endParaRPr lang="en-IN" b="1" dirty="0" smtClean="0"/>
          </a:p>
          <a:p>
            <a:pPr lvl="1"/>
            <a:r>
              <a:rPr lang="en-US" dirty="0" smtClean="0"/>
              <a:t>Participant to facilitator ratio of 1:4-6 (one trainer to 4 – 6 participants).</a:t>
            </a:r>
          </a:p>
          <a:p>
            <a:pPr lvl="1">
              <a:buNone/>
            </a:pPr>
            <a:endParaRPr lang="en-IN" b="1" dirty="0" smtClean="0"/>
          </a:p>
          <a:p>
            <a:pPr lvl="0"/>
            <a:r>
              <a:rPr lang="en-US" b="1" dirty="0" smtClean="0"/>
              <a:t>Training Institutions</a:t>
            </a:r>
            <a:r>
              <a:rPr lang="en-US" dirty="0" smtClean="0"/>
              <a:t>:</a:t>
            </a:r>
            <a:endParaRPr lang="en-IN" b="1" dirty="0" smtClean="0"/>
          </a:p>
          <a:p>
            <a:pPr lvl="1"/>
            <a:r>
              <a:rPr lang="en-US" dirty="0" smtClean="0"/>
              <a:t>The Departments of Pediatrics and Preventive &amp; Social Medicine in each college.</a:t>
            </a:r>
            <a:endParaRPr lang="en-IN" b="1" dirty="0" smtClean="0"/>
          </a:p>
          <a:p>
            <a:pPr>
              <a:buNone/>
            </a:pPr>
            <a:r>
              <a:rPr lang="en-US" dirty="0" smtClean="0"/>
              <a:t> </a:t>
            </a:r>
            <a:endParaRPr lang="en-IN" b="1" dirty="0" smtClean="0"/>
          </a:p>
          <a:p>
            <a:pPr lvl="0"/>
            <a:r>
              <a:rPr lang="en-US" b="1" dirty="0" smtClean="0"/>
              <a:t>Pre-service Training:</a:t>
            </a:r>
            <a:endParaRPr lang="en-IN" b="1" dirty="0" smtClean="0"/>
          </a:p>
          <a:p>
            <a:pPr lvl="1"/>
            <a:r>
              <a:rPr lang="en-IN" dirty="0" smtClean="0"/>
              <a:t>Include training on F-IMNCI for the  undergraduate students and intern. Also for Nursing students.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Autofit/>
          </a:bodyPr>
          <a:lstStyle/>
          <a:p>
            <a:r>
              <a:rPr lang="en-IN" sz="3200" b="1" dirty="0" smtClean="0"/>
              <a:t>Integrated Management of Childhood Illness:</a:t>
            </a:r>
            <a:r>
              <a:rPr lang="en-IN" sz="3200" dirty="0" smtClean="0"/>
              <a:t/>
            </a:r>
            <a:br>
              <a:rPr lang="en-IN" sz="3200" dirty="0" smtClean="0"/>
            </a:br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86400"/>
          </a:xfrm>
        </p:spPr>
        <p:txBody>
          <a:bodyPr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en-IN" sz="2400" dirty="0" smtClean="0"/>
              <a:t>World Health Organization (WHO), UNICEF &amp; other International Partner came out  with a new strategy Known as Integrated Management of Childhood Illness (IMCI) in 1995.</a:t>
            </a:r>
          </a:p>
          <a:p>
            <a:pPr>
              <a:lnSpc>
                <a:spcPct val="150000"/>
              </a:lnSpc>
            </a:pPr>
            <a:r>
              <a:rPr lang="en-IN" sz="2400" dirty="0" smtClean="0"/>
              <a:t>An effort to bring health equity for child health.</a:t>
            </a:r>
          </a:p>
          <a:p>
            <a:pPr>
              <a:lnSpc>
                <a:spcPct val="150000"/>
              </a:lnSpc>
            </a:pPr>
            <a:r>
              <a:rPr lang="en-IN" sz="2400" dirty="0" smtClean="0"/>
              <a:t>The strategy emphasises on integrated approach for treating the sick children.</a:t>
            </a:r>
          </a:p>
          <a:p>
            <a:pPr>
              <a:lnSpc>
                <a:spcPct val="150000"/>
              </a:lnSpc>
            </a:pPr>
            <a:r>
              <a:rPr lang="en-IN" sz="2400" dirty="0" smtClean="0"/>
              <a:t>Emphasizes on improving the family and community practices as well as care provided by the health system for better care of child.</a:t>
            </a:r>
          </a:p>
          <a:p>
            <a:pPr>
              <a:lnSpc>
                <a:spcPct val="150000"/>
              </a:lnSpc>
              <a:buNone/>
            </a:pPr>
            <a:endParaRPr lang="en-IN" sz="2400" dirty="0" smtClean="0"/>
          </a:p>
          <a:p>
            <a:pPr>
              <a:lnSpc>
                <a:spcPct val="150000"/>
              </a:lnSpc>
            </a:pPr>
            <a:endParaRPr lang="en-IN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21000"/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Autofit/>
          </a:bodyPr>
          <a:lstStyle/>
          <a:p>
            <a:pPr algn="l"/>
            <a:r>
              <a:rPr lang="en-IN" sz="3200" b="1" dirty="0" smtClean="0"/>
              <a:t/>
            </a:r>
            <a:br>
              <a:rPr lang="en-IN" sz="3200" b="1" dirty="0" smtClean="0"/>
            </a:br>
            <a:r>
              <a:rPr lang="en-IN" sz="3200" b="1" dirty="0" smtClean="0"/>
              <a:t>C - IMNCI:  Community and Household IMNCI:</a:t>
            </a:r>
            <a:r>
              <a:rPr lang="en-IN" sz="3200" dirty="0" smtClean="0"/>
              <a:t/>
            </a:r>
            <a:br>
              <a:rPr lang="en-IN" sz="3200" dirty="0" smtClean="0"/>
            </a:br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/>
          <a:lstStyle/>
          <a:p>
            <a:r>
              <a:rPr lang="en-IN" sz="2400" dirty="0" smtClean="0"/>
              <a:t>Community IMCI is basically Component 3 of the IMCI Package. </a:t>
            </a:r>
          </a:p>
          <a:p>
            <a:r>
              <a:rPr lang="en-IN" sz="2400" dirty="0" smtClean="0"/>
              <a:t>It aims at improving family and community practices by promoting those Practices with the greatest potential for improving child survival, growth and development.</a:t>
            </a:r>
          </a:p>
          <a:p>
            <a:r>
              <a:rPr lang="en-IN" sz="2400" dirty="0" smtClean="0"/>
              <a:t>Evidence that 80% of deaths of children under five years of age occur at home with little or no contact with health providers. ( Kirk et al.)</a:t>
            </a:r>
          </a:p>
          <a:p>
            <a:r>
              <a:rPr lang="en-IN" sz="2400" dirty="0" smtClean="0"/>
              <a:t>C-IMCI seeks to strengthen the linkage between health services and communities, to improve selected family and community practices and to support and strengthen community-based activities. </a:t>
            </a:r>
          </a:p>
          <a:p>
            <a:endParaRPr lang="en-IN" sz="2400" dirty="0" smtClean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106362"/>
            <a:ext cx="8229600" cy="106362"/>
          </a:xfrm>
        </p:spPr>
        <p:txBody>
          <a:bodyPr>
            <a:normAutofit fontScale="90000"/>
          </a:bodyPr>
          <a:lstStyle/>
          <a:p>
            <a:endParaRPr lang="en-IN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3" y="0"/>
            <a:ext cx="6400799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pPr algn="l"/>
            <a:r>
              <a:rPr lang="en-IN" dirty="0" smtClean="0"/>
              <a:t/>
            </a:r>
            <a:br>
              <a:rPr lang="en-IN" dirty="0" smtClean="0"/>
            </a:br>
            <a:r>
              <a:rPr lang="en-IN" sz="4000" dirty="0" smtClean="0"/>
              <a:t>Key family practices:</a:t>
            </a:r>
            <a:r>
              <a:rPr lang="en-IN" dirty="0" smtClean="0"/>
              <a:t/>
            </a:r>
            <a:br>
              <a:rPr lang="en-IN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10200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20000"/>
              </a:lnSpc>
            </a:pPr>
            <a:r>
              <a:rPr lang="en-IN" sz="6200" b="1" dirty="0" smtClean="0"/>
              <a:t>16 key family practices identified Under Four Broad Heading:</a:t>
            </a:r>
            <a:endParaRPr lang="en-IN" sz="6200" dirty="0" smtClean="0"/>
          </a:p>
          <a:p>
            <a:pPr>
              <a:lnSpc>
                <a:spcPct val="120000"/>
              </a:lnSpc>
              <a:buNone/>
            </a:pPr>
            <a:r>
              <a:rPr lang="en-IN" sz="5100" b="1" dirty="0" smtClean="0"/>
              <a:t>The promotion of growth and development of the child:</a:t>
            </a:r>
            <a:endParaRPr lang="en-IN" sz="5100" dirty="0" smtClean="0"/>
          </a:p>
          <a:p>
            <a:pPr lvl="1">
              <a:lnSpc>
                <a:spcPct val="120000"/>
              </a:lnSpc>
            </a:pPr>
            <a:r>
              <a:rPr lang="en-IN" sz="5500" dirty="0" smtClean="0"/>
              <a:t>Exclusive Breastfeeding for  six months. Good quality complementary foods  after six months. Continue  breastfeeding for two years or longer.</a:t>
            </a:r>
          </a:p>
          <a:p>
            <a:pPr lvl="1">
              <a:lnSpc>
                <a:spcPct val="120000"/>
              </a:lnSpc>
            </a:pPr>
            <a:r>
              <a:rPr lang="en-IN" sz="5500" dirty="0" smtClean="0"/>
              <a:t>Ensure enough micronutrients – such as vitamin A, iron and zinc – in diet or through supplements. </a:t>
            </a:r>
          </a:p>
          <a:p>
            <a:pPr lvl="1">
              <a:lnSpc>
                <a:spcPct val="120000"/>
              </a:lnSpc>
            </a:pPr>
            <a:r>
              <a:rPr lang="en-IN" sz="5500" dirty="0" smtClean="0"/>
              <a:t>Promote mental and social development by responding to a child’s needs for care and by playing, talking and providing a stimulating environment.</a:t>
            </a:r>
          </a:p>
          <a:p>
            <a:pPr>
              <a:lnSpc>
                <a:spcPct val="120000"/>
              </a:lnSpc>
              <a:buNone/>
            </a:pPr>
            <a:r>
              <a:rPr lang="en-IN" sz="3400" dirty="0" smtClean="0"/>
              <a:t> </a:t>
            </a:r>
            <a:endParaRPr lang="en-IN" sz="5500" b="1" dirty="0" smtClean="0"/>
          </a:p>
          <a:p>
            <a:pPr>
              <a:lnSpc>
                <a:spcPct val="120000"/>
              </a:lnSpc>
              <a:buNone/>
            </a:pPr>
            <a:r>
              <a:rPr lang="en-IN" sz="5500" b="1" dirty="0" smtClean="0"/>
              <a:t>Disease prevention:</a:t>
            </a:r>
          </a:p>
          <a:p>
            <a:pPr lvl="1">
              <a:lnSpc>
                <a:spcPct val="120000"/>
              </a:lnSpc>
            </a:pPr>
            <a:r>
              <a:rPr lang="en-IN" sz="5500" dirty="0" smtClean="0"/>
              <a:t>Dispose of all faeces safely, wash hands after defecation, before preparing meals and before feeding children.</a:t>
            </a:r>
          </a:p>
          <a:p>
            <a:pPr lvl="1">
              <a:lnSpc>
                <a:spcPct val="120000"/>
              </a:lnSpc>
            </a:pPr>
            <a:r>
              <a:rPr lang="en-IN" sz="5500" dirty="0" smtClean="0"/>
              <a:t>Protect children in malaria endemic areas, by ensuring that they sleep under Insecticide - treated bed nets.</a:t>
            </a:r>
          </a:p>
          <a:p>
            <a:pPr lvl="1">
              <a:lnSpc>
                <a:spcPct val="120000"/>
              </a:lnSpc>
            </a:pPr>
            <a:r>
              <a:rPr lang="en-IN" sz="5500" dirty="0" smtClean="0"/>
              <a:t>Provide appropriate care for HIV/AIDS affected people, especially orphans, and Take action to prevent further HIV infections.</a:t>
            </a:r>
          </a:p>
          <a:p>
            <a:pPr>
              <a:lnSpc>
                <a:spcPct val="120000"/>
              </a:lnSpc>
            </a:pPr>
            <a:endParaRPr lang="en-IN" dirty="0" smtClean="0"/>
          </a:p>
          <a:p>
            <a:pPr>
              <a:lnSpc>
                <a:spcPct val="120000"/>
              </a:lnSpc>
              <a:buNone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182562"/>
            <a:ext cx="8458200" cy="182562"/>
          </a:xfrm>
        </p:spPr>
        <p:txBody>
          <a:bodyPr>
            <a:normAutofit fontScale="90000"/>
          </a:bodyPr>
          <a:lstStyle/>
          <a:p>
            <a:pPr algn="l"/>
            <a:endParaRPr lang="en-IN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248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IN" sz="2000" dirty="0" smtClean="0"/>
              <a:t> </a:t>
            </a:r>
            <a:r>
              <a:rPr lang="en-IN" sz="2400" b="1" dirty="0" smtClean="0"/>
              <a:t>Appropriate care at home:</a:t>
            </a:r>
            <a:endParaRPr lang="en-IN" sz="2400" dirty="0" smtClean="0"/>
          </a:p>
          <a:p>
            <a:pPr lvl="1"/>
            <a:r>
              <a:rPr lang="en-IN" sz="1800" dirty="0" smtClean="0"/>
              <a:t>Continue to feed and offer more fluids, including breast milk to children when they are sick.</a:t>
            </a:r>
          </a:p>
          <a:p>
            <a:pPr lvl="1"/>
            <a:r>
              <a:rPr lang="en-IN" sz="1800" dirty="0" smtClean="0"/>
              <a:t> Appropriate home treatment for infections.</a:t>
            </a:r>
          </a:p>
          <a:p>
            <a:pPr lvl="1"/>
            <a:r>
              <a:rPr lang="en-IN" sz="1800" dirty="0" smtClean="0"/>
              <a:t>Protect children from injury and accident and provide treatment when necessary.</a:t>
            </a:r>
          </a:p>
          <a:p>
            <a:pPr lvl="1"/>
            <a:r>
              <a:rPr lang="en-IN" sz="1800" dirty="0" smtClean="0"/>
              <a:t>Prevent child abuse and neglect, and take action when it does occur.</a:t>
            </a:r>
          </a:p>
          <a:p>
            <a:pPr lvl="1"/>
            <a:r>
              <a:rPr lang="en-IN" sz="1800" dirty="0" smtClean="0"/>
              <a:t> Involve fathers in the care of their children and in the reproductive health of the family.</a:t>
            </a:r>
          </a:p>
          <a:p>
            <a:pPr lvl="1">
              <a:buNone/>
            </a:pPr>
            <a:endParaRPr lang="en-IN" sz="1800" dirty="0" smtClean="0"/>
          </a:p>
          <a:p>
            <a:pPr>
              <a:buNone/>
            </a:pPr>
            <a:r>
              <a:rPr lang="en-IN" sz="2000" b="1" dirty="0" smtClean="0"/>
              <a:t>Care-seeking outside the home:</a:t>
            </a:r>
            <a:endParaRPr lang="en-IN" sz="2000" dirty="0" smtClean="0"/>
          </a:p>
          <a:p>
            <a:pPr lvl="1"/>
            <a:r>
              <a:rPr lang="en-IN" sz="1800" dirty="0" smtClean="0"/>
              <a:t>Recognize when sick children need treatment outside the home and seek care from appropriate providers. </a:t>
            </a:r>
          </a:p>
          <a:p>
            <a:pPr lvl="1"/>
            <a:r>
              <a:rPr lang="en-IN" sz="1800" dirty="0" smtClean="0"/>
              <a:t> Complete a full course of immunization before first birthday.</a:t>
            </a:r>
          </a:p>
          <a:p>
            <a:pPr lvl="1"/>
            <a:r>
              <a:rPr lang="en-IN" sz="1800" dirty="0" smtClean="0"/>
              <a:t>Follow the health provider’s advice on treatment, follow-up and referral. </a:t>
            </a:r>
          </a:p>
          <a:p>
            <a:pPr lvl="1"/>
            <a:r>
              <a:rPr lang="en-IN" sz="1800" dirty="0" smtClean="0"/>
              <a:t> Ensure that every pregnant woman has adequate antenatal care, and seeks care at the time of delivery and afterwards.</a:t>
            </a:r>
          </a:p>
          <a:p>
            <a:pPr>
              <a:buNone/>
            </a:pPr>
            <a:endParaRPr lang="en-IN" sz="2000" dirty="0" smtClean="0"/>
          </a:p>
          <a:p>
            <a:pPr>
              <a:buNone/>
            </a:pPr>
            <a:endParaRPr lang="en-IN" sz="2000" dirty="0" smtClean="0"/>
          </a:p>
          <a:p>
            <a:pPr>
              <a:buNone/>
            </a:pPr>
            <a:endParaRPr lang="en-IN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l"/>
            <a:r>
              <a:rPr lang="en-IN" sz="3100" b="1" dirty="0" smtClean="0"/>
              <a:t> C - IMNCI:  Experience of the our Department</a:t>
            </a:r>
            <a:r>
              <a:rPr lang="en-IN" sz="2400" dirty="0" smtClean="0"/>
              <a:t/>
            </a:r>
            <a:br>
              <a:rPr lang="en-IN" sz="2400" dirty="0" smtClean="0"/>
            </a:br>
            <a:endParaRPr lang="en-IN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715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IN" sz="2400" b="1" dirty="0" smtClean="0"/>
              <a:t> </a:t>
            </a:r>
            <a:r>
              <a:rPr lang="en-IN" sz="2600" dirty="0" smtClean="0"/>
              <a:t>Pilot Initiative on Implementation of Community Based IMNCI in Warora Block, Chandrapur.</a:t>
            </a:r>
          </a:p>
          <a:p>
            <a:pPr>
              <a:buNone/>
            </a:pPr>
            <a:r>
              <a:rPr lang="en-IN" sz="2400" b="1" dirty="0" smtClean="0"/>
              <a:t>Objectives :</a:t>
            </a:r>
          </a:p>
          <a:p>
            <a:pPr>
              <a:buNone/>
            </a:pPr>
            <a:endParaRPr lang="en-IN" sz="2400" dirty="0" smtClean="0"/>
          </a:p>
          <a:p>
            <a:pPr>
              <a:buNone/>
            </a:pPr>
            <a:r>
              <a:rPr lang="en-IN" sz="2400" dirty="0" smtClean="0"/>
              <a:t>1) To study the effect of the household and community IMNCI (HH/C IMCI) on key behaviours of caregivers for children (0-5 years) in the selected block of Chandrapur. </a:t>
            </a:r>
          </a:p>
          <a:p>
            <a:pPr>
              <a:buNone/>
            </a:pPr>
            <a:r>
              <a:rPr lang="en-IN" sz="2400" dirty="0" smtClean="0"/>
              <a:t>2) To document and disseminate the lessons learned. </a:t>
            </a:r>
          </a:p>
          <a:p>
            <a:pPr>
              <a:buNone/>
            </a:pPr>
            <a:endParaRPr lang="en-IN" sz="2000" dirty="0" smtClean="0"/>
          </a:p>
          <a:p>
            <a:r>
              <a:rPr lang="en-IN" sz="2600" b="1" dirty="0" smtClean="0"/>
              <a:t>Main Intervention:</a:t>
            </a:r>
            <a:endParaRPr lang="en-IN" sz="2800" dirty="0" smtClean="0"/>
          </a:p>
          <a:p>
            <a:pPr lvl="1"/>
            <a:r>
              <a:rPr lang="en-IN" sz="2200" dirty="0" smtClean="0"/>
              <a:t>Development of Training Module and IEC material:</a:t>
            </a:r>
          </a:p>
          <a:p>
            <a:pPr lvl="1"/>
            <a:r>
              <a:rPr lang="en-IN" sz="2200" dirty="0" smtClean="0"/>
              <a:t>Capacity Building Program.</a:t>
            </a:r>
          </a:p>
          <a:p>
            <a:pPr lvl="2"/>
            <a:r>
              <a:rPr lang="en-IN" sz="2200" dirty="0" smtClean="0"/>
              <a:t>Orientation of District Level Health Care Providers.</a:t>
            </a:r>
          </a:p>
          <a:p>
            <a:pPr lvl="2"/>
            <a:r>
              <a:rPr lang="en-IN" sz="2200" dirty="0" smtClean="0"/>
              <a:t>Training of Anganwadi Workers.</a:t>
            </a:r>
          </a:p>
          <a:p>
            <a:pPr lvl="2"/>
            <a:r>
              <a:rPr lang="en-IN" sz="2200" dirty="0" smtClean="0"/>
              <a:t>Training of ASHA Volunteers.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6362"/>
            <a:ext cx="8229600" cy="106362"/>
          </a:xfrm>
        </p:spPr>
        <p:txBody>
          <a:bodyPr>
            <a:normAutofit fontScale="90000"/>
          </a:bodyPr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19800"/>
          </a:xfrm>
        </p:spPr>
        <p:txBody>
          <a:bodyPr>
            <a:normAutofit fontScale="77500" lnSpcReduction="20000"/>
          </a:bodyPr>
          <a:lstStyle/>
          <a:p>
            <a:pPr lvl="0">
              <a:lnSpc>
                <a:spcPct val="120000"/>
              </a:lnSpc>
            </a:pPr>
            <a:r>
              <a:rPr lang="en-IN" sz="2600" b="1" dirty="0" smtClean="0"/>
              <a:t>Behaviour Change Communication:  </a:t>
            </a:r>
            <a:r>
              <a:rPr lang="en-IN" sz="2600" dirty="0" smtClean="0"/>
              <a:t>For Key Community IMNCI Family Practices :</a:t>
            </a:r>
          </a:p>
          <a:p>
            <a:pPr lvl="2">
              <a:lnSpc>
                <a:spcPct val="120000"/>
              </a:lnSpc>
            </a:pPr>
            <a:r>
              <a:rPr lang="en-IN" sz="2300" dirty="0" smtClean="0"/>
              <a:t>Application of BEHAVE framework.</a:t>
            </a:r>
          </a:p>
          <a:p>
            <a:pPr lvl="2">
              <a:lnSpc>
                <a:spcPct val="120000"/>
              </a:lnSpc>
            </a:pPr>
            <a:r>
              <a:rPr lang="en-IN" sz="2300" dirty="0" smtClean="0"/>
              <a:t>Determinants of each behaviour were identified through ‘doers and non-doers analysis’.</a:t>
            </a:r>
          </a:p>
          <a:p>
            <a:pPr lvl="2">
              <a:lnSpc>
                <a:spcPct val="120000"/>
              </a:lnSpc>
            </a:pPr>
            <a:r>
              <a:rPr lang="en-IN" sz="2300" dirty="0" smtClean="0"/>
              <a:t>Development of behaviour specific IEC material</a:t>
            </a:r>
            <a:endParaRPr lang="en-IN" sz="2300" b="1" dirty="0" smtClean="0"/>
          </a:p>
          <a:p>
            <a:pPr lvl="1">
              <a:lnSpc>
                <a:spcPct val="120000"/>
              </a:lnSpc>
              <a:buNone/>
            </a:pPr>
            <a:r>
              <a:rPr lang="en-IN" b="1" dirty="0" smtClean="0"/>
              <a:t>Community Intervention:</a:t>
            </a:r>
            <a:endParaRPr lang="en-IN" sz="2400" b="1" dirty="0" smtClean="0"/>
          </a:p>
          <a:p>
            <a:pPr lvl="2">
              <a:lnSpc>
                <a:spcPct val="120000"/>
              </a:lnSpc>
            </a:pPr>
            <a:r>
              <a:rPr lang="en-IN" dirty="0" smtClean="0"/>
              <a:t>Participation in Village Health &amp; Nutrition Day.</a:t>
            </a:r>
            <a:endParaRPr lang="en-IN" sz="2000" dirty="0" smtClean="0"/>
          </a:p>
          <a:p>
            <a:pPr lvl="2">
              <a:lnSpc>
                <a:spcPct val="120000"/>
              </a:lnSpc>
            </a:pPr>
            <a:r>
              <a:rPr lang="en-IN" dirty="0" smtClean="0"/>
              <a:t>Participation in VHNSC meetings:</a:t>
            </a:r>
            <a:endParaRPr lang="en-IN" sz="2000" dirty="0" smtClean="0"/>
          </a:p>
          <a:p>
            <a:pPr lvl="0">
              <a:lnSpc>
                <a:spcPct val="120000"/>
              </a:lnSpc>
            </a:pPr>
            <a:r>
              <a:rPr lang="en-IN" sz="3000" b="1" dirty="0" smtClean="0"/>
              <a:t>Midterm Assessment</a:t>
            </a:r>
            <a:endParaRPr lang="en-IN" sz="2600" b="1" dirty="0" smtClean="0"/>
          </a:p>
          <a:p>
            <a:pPr lvl="0">
              <a:lnSpc>
                <a:spcPct val="120000"/>
              </a:lnSpc>
            </a:pPr>
            <a:r>
              <a:rPr lang="en-IN" sz="3000" b="1" dirty="0" smtClean="0"/>
              <a:t>Post midterm intervention:</a:t>
            </a:r>
            <a:endParaRPr lang="en-IN" sz="2600" b="1" dirty="0" smtClean="0"/>
          </a:p>
          <a:p>
            <a:pPr lvl="1">
              <a:lnSpc>
                <a:spcPct val="120000"/>
              </a:lnSpc>
            </a:pPr>
            <a:r>
              <a:rPr lang="en-IN" sz="2600" dirty="0" smtClean="0"/>
              <a:t>Group Health Education</a:t>
            </a:r>
            <a:r>
              <a:rPr lang="en-IN" sz="2200" dirty="0" smtClean="0"/>
              <a:t>:</a:t>
            </a:r>
          </a:p>
          <a:p>
            <a:pPr lvl="1">
              <a:lnSpc>
                <a:spcPct val="120000"/>
              </a:lnSpc>
            </a:pPr>
            <a:r>
              <a:rPr lang="en-IN" sz="2600" dirty="0" smtClean="0"/>
              <a:t>Re-orientation of VHNSC members</a:t>
            </a:r>
            <a:endParaRPr lang="en-IN" sz="2200" dirty="0" smtClean="0"/>
          </a:p>
          <a:p>
            <a:pPr lvl="1">
              <a:lnSpc>
                <a:spcPct val="120000"/>
              </a:lnSpc>
            </a:pPr>
            <a:r>
              <a:rPr lang="en-IN" sz="2600" dirty="0" smtClean="0"/>
              <a:t>Reinforcement of Knowledge of AWW;</a:t>
            </a:r>
            <a:endParaRPr lang="en-IN" sz="2200" dirty="0" smtClean="0"/>
          </a:p>
          <a:p>
            <a:pPr lvl="1">
              <a:lnSpc>
                <a:spcPct val="120000"/>
              </a:lnSpc>
            </a:pPr>
            <a:r>
              <a:rPr lang="en-IN" sz="2600" dirty="0" smtClean="0"/>
              <a:t>Focus Group Discussion with the Mothers:</a:t>
            </a:r>
            <a:endParaRPr lang="en-IN" sz="2200" dirty="0" smtClean="0"/>
          </a:p>
          <a:p>
            <a:pPr lvl="0">
              <a:lnSpc>
                <a:spcPct val="120000"/>
              </a:lnSpc>
            </a:pPr>
            <a:r>
              <a:rPr lang="en-IN" sz="3000" b="1" dirty="0" smtClean="0"/>
              <a:t>Monitoring and Supervision</a:t>
            </a:r>
            <a:endParaRPr lang="en-IN" sz="2600" b="1" dirty="0" smtClean="0"/>
          </a:p>
          <a:p>
            <a:pPr>
              <a:lnSpc>
                <a:spcPct val="120000"/>
              </a:lnSpc>
              <a:buNone/>
            </a:pPr>
            <a:endParaRPr lang="en-IN" sz="2000" dirty="0" smtClean="0"/>
          </a:p>
          <a:p>
            <a:pPr>
              <a:lnSpc>
                <a:spcPct val="120000"/>
              </a:lnSpc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563562"/>
          </a:xfrm>
        </p:spPr>
        <p:txBody>
          <a:bodyPr>
            <a:noAutofit/>
          </a:bodyPr>
          <a:lstStyle/>
          <a:p>
            <a:pPr lvl="0" algn="l"/>
            <a:r>
              <a:rPr lang="en-IN" sz="3200" b="1" dirty="0" smtClean="0"/>
              <a:t/>
            </a:r>
            <a:br>
              <a:rPr lang="en-IN" sz="3200" b="1" dirty="0" smtClean="0"/>
            </a:br>
            <a:r>
              <a:rPr lang="en-IN" sz="3200" b="1" dirty="0" smtClean="0"/>
              <a:t>Main Findings:</a:t>
            </a:r>
            <a:r>
              <a:rPr lang="en-IN" sz="3200" dirty="0" smtClean="0"/>
              <a:t/>
            </a:r>
            <a:br>
              <a:rPr lang="en-IN" sz="3200" dirty="0" smtClean="0"/>
            </a:br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9436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IN" sz="2400" b="1" dirty="0" smtClean="0"/>
              <a:t>Quantitative Findings:</a:t>
            </a:r>
            <a:endParaRPr lang="en-IN" sz="2400" dirty="0" smtClean="0"/>
          </a:p>
          <a:p>
            <a:pPr lvl="0"/>
            <a:r>
              <a:rPr lang="en-IN" sz="1800" dirty="0" smtClean="0"/>
              <a:t>The Socio demographic status remained same.</a:t>
            </a:r>
          </a:p>
          <a:p>
            <a:pPr lvl="0"/>
            <a:r>
              <a:rPr lang="en-IN" sz="1800" dirty="0" smtClean="0"/>
              <a:t>Definite change in the knowledge level and positive practices.</a:t>
            </a:r>
          </a:p>
          <a:p>
            <a:pPr lvl="0"/>
            <a:r>
              <a:rPr lang="en-IN" sz="1800" dirty="0" smtClean="0"/>
              <a:t>Health insurance cover raised.</a:t>
            </a:r>
          </a:p>
          <a:p>
            <a:pPr lvl="0"/>
            <a:r>
              <a:rPr lang="en-IN" sz="1800" dirty="0" smtClean="0"/>
              <a:t> The shift in more institutional deliveries and less home deliveries.</a:t>
            </a:r>
          </a:p>
          <a:p>
            <a:pPr lvl="0"/>
            <a:r>
              <a:rPr lang="en-IN" sz="1800" dirty="0" smtClean="0"/>
              <a:t>The consumption of 90 or more iron folic acid tablets  increased by 12 to 20%.</a:t>
            </a:r>
          </a:p>
          <a:p>
            <a:pPr lvl="0"/>
            <a:r>
              <a:rPr lang="en-IN" sz="1800" dirty="0" smtClean="0"/>
              <a:t>No change in immunization coverage of two tetanus toxoid injection which was around 75%.</a:t>
            </a:r>
          </a:p>
          <a:p>
            <a:pPr lvl="0"/>
            <a:r>
              <a:rPr lang="en-IN" sz="1800" dirty="0" smtClean="0"/>
              <a:t>90%  increase in Practice of weighing the baby on the very 1</a:t>
            </a:r>
            <a:r>
              <a:rPr lang="en-IN" sz="1800" baseline="30000" dirty="0" smtClean="0"/>
              <a:t>st</a:t>
            </a:r>
            <a:r>
              <a:rPr lang="en-IN" sz="1800" dirty="0" smtClean="0"/>
              <a:t> day of life.</a:t>
            </a:r>
          </a:p>
          <a:p>
            <a:pPr lvl="0"/>
            <a:r>
              <a:rPr lang="en-IN" sz="1800" dirty="0" smtClean="0"/>
              <a:t>Almost 90% babies received</a:t>
            </a:r>
            <a:r>
              <a:rPr lang="en-IN" sz="1800" b="1" dirty="0" smtClean="0"/>
              <a:t> </a:t>
            </a:r>
            <a:r>
              <a:rPr lang="en-IN" sz="1800" dirty="0" smtClean="0"/>
              <a:t>breast milk within an hour of birth. 80% within half an hour in all PHCs. </a:t>
            </a:r>
          </a:p>
          <a:p>
            <a:pPr lvl="0"/>
            <a:r>
              <a:rPr lang="en-IN" sz="1800" dirty="0" smtClean="0"/>
              <a:t>The practice of  pre-lacteal feeds  significantly reduced to less than 15%  at end line survey from more than 45% at baseline survey.</a:t>
            </a:r>
          </a:p>
          <a:p>
            <a:pPr lvl="0"/>
            <a:r>
              <a:rPr lang="en-IN" sz="1800" dirty="0" smtClean="0"/>
              <a:t>The proportion of mothers washing hands before feeding the child has increased from less than 40 % at baseline to more than75 % at end line survey. </a:t>
            </a:r>
          </a:p>
          <a:p>
            <a:pPr lvl="0"/>
            <a:r>
              <a:rPr lang="en-IN" sz="1800" dirty="0" smtClean="0"/>
              <a:t>More than 90 % mothers opined to continue breast feeding during illness to the child. </a:t>
            </a:r>
          </a:p>
          <a:p>
            <a:pPr>
              <a:buNone/>
            </a:pPr>
            <a:endParaRPr lang="en-IN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Autofit/>
          </a:bodyPr>
          <a:lstStyle/>
          <a:p>
            <a:pPr algn="l"/>
            <a:r>
              <a:rPr lang="en-IN" sz="3200" b="1" dirty="0" smtClean="0"/>
              <a:t/>
            </a:r>
            <a:br>
              <a:rPr lang="en-IN" sz="3200" b="1" dirty="0" smtClean="0"/>
            </a:br>
            <a:r>
              <a:rPr lang="en-IN" sz="3200" b="1" dirty="0" smtClean="0"/>
              <a:t>Qualitative Findings:  ( FGDs and IDI)	</a:t>
            </a:r>
            <a:r>
              <a:rPr lang="en-IN" sz="3200" dirty="0" smtClean="0"/>
              <a:t/>
            </a:r>
            <a:br>
              <a:rPr lang="en-IN" sz="3200" dirty="0" smtClean="0"/>
            </a:br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>
            <a:normAutofit fontScale="25000" lnSpcReduction="20000"/>
          </a:bodyPr>
          <a:lstStyle/>
          <a:p>
            <a:pPr lvl="0">
              <a:lnSpc>
                <a:spcPct val="120000"/>
              </a:lnSpc>
            </a:pPr>
            <a:r>
              <a:rPr lang="en-IN" sz="8000" dirty="0" smtClean="0"/>
              <a:t>The pregnant mothers register themselves early.</a:t>
            </a:r>
          </a:p>
          <a:p>
            <a:pPr lvl="0">
              <a:lnSpc>
                <a:spcPct val="120000"/>
              </a:lnSpc>
            </a:pPr>
            <a:r>
              <a:rPr lang="en-IN" sz="8000" dirty="0" smtClean="0"/>
              <a:t>Majority of pregnant mothers consume IFA tablets.</a:t>
            </a:r>
          </a:p>
          <a:p>
            <a:pPr lvl="0">
              <a:lnSpc>
                <a:spcPct val="120000"/>
              </a:lnSpc>
            </a:pPr>
            <a:r>
              <a:rPr lang="en-IN" sz="8000" dirty="0" smtClean="0"/>
              <a:t>The pregnant mother take proper  care during pregnancy.</a:t>
            </a:r>
          </a:p>
          <a:p>
            <a:pPr lvl="0">
              <a:lnSpc>
                <a:spcPct val="120000"/>
              </a:lnSpc>
            </a:pPr>
            <a:r>
              <a:rPr lang="en-IN" sz="8000" dirty="0" smtClean="0"/>
              <a:t>Majority of the mother prefer hospital delivery. </a:t>
            </a:r>
          </a:p>
          <a:p>
            <a:pPr lvl="0">
              <a:lnSpc>
                <a:spcPct val="120000"/>
              </a:lnSpc>
            </a:pPr>
            <a:r>
              <a:rPr lang="en-IN" sz="8000" dirty="0" smtClean="0"/>
              <a:t>The mothers follow the advice given by Doctor, ANM, AWW and ASHAs</a:t>
            </a:r>
          </a:p>
          <a:p>
            <a:pPr lvl="0">
              <a:lnSpc>
                <a:spcPct val="120000"/>
              </a:lnSpc>
            </a:pPr>
            <a:r>
              <a:rPr lang="en-IN" sz="8000" dirty="0" smtClean="0"/>
              <a:t>The practice of giving prelactal feeding (Bola) had been reduced.</a:t>
            </a:r>
          </a:p>
          <a:p>
            <a:pPr lvl="0">
              <a:lnSpc>
                <a:spcPct val="120000"/>
              </a:lnSpc>
            </a:pPr>
            <a:r>
              <a:rPr lang="en-IN" sz="8000" dirty="0" smtClean="0"/>
              <a:t>The breastfeeding practices had been improved. </a:t>
            </a:r>
          </a:p>
          <a:p>
            <a:pPr lvl="0">
              <a:lnSpc>
                <a:spcPct val="120000"/>
              </a:lnSpc>
            </a:pPr>
            <a:r>
              <a:rPr lang="en-IN" sz="8000" dirty="0" smtClean="0"/>
              <a:t>The mothers bring their children for weighing regularly, and take advice from AWW or ASHAs.</a:t>
            </a:r>
          </a:p>
          <a:p>
            <a:pPr lvl="0">
              <a:lnSpc>
                <a:spcPct val="120000"/>
              </a:lnSpc>
            </a:pPr>
            <a:r>
              <a:rPr lang="en-IN" sz="8000" dirty="0" smtClean="0"/>
              <a:t>The mothers bring their children for immunization on their own on Village Health and Nutrition Day.</a:t>
            </a:r>
          </a:p>
          <a:p>
            <a:pPr lvl="0">
              <a:lnSpc>
                <a:spcPct val="120000"/>
              </a:lnSpc>
            </a:pPr>
            <a:r>
              <a:rPr lang="en-IN" sz="8000" dirty="0" smtClean="0"/>
              <a:t>The mothers seek medical advice as early as possible.</a:t>
            </a:r>
          </a:p>
          <a:p>
            <a:pPr lvl="0">
              <a:lnSpc>
                <a:spcPct val="120000"/>
              </a:lnSpc>
            </a:pPr>
            <a:r>
              <a:rPr lang="en-IN" sz="8000" dirty="0" smtClean="0"/>
              <a:t>The demand for contraceptive had been increased.</a:t>
            </a:r>
          </a:p>
          <a:p>
            <a:pPr>
              <a:lnSpc>
                <a:spcPct val="120000"/>
              </a:lnSpc>
              <a:buNone/>
            </a:pPr>
            <a:endParaRPr lang="en-IN" dirty="0" smtClean="0"/>
          </a:p>
          <a:p>
            <a:pPr>
              <a:lnSpc>
                <a:spcPct val="120000"/>
              </a:lnSpc>
              <a:buNone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pPr algn="l"/>
            <a:r>
              <a:rPr lang="en-IN" b="1" dirty="0" smtClean="0"/>
              <a:t/>
            </a:r>
            <a:br>
              <a:rPr lang="en-IN" b="1" dirty="0" smtClean="0"/>
            </a:br>
            <a:r>
              <a:rPr lang="en-IN" b="1" dirty="0" smtClean="0"/>
              <a:t>IMNCI +</a:t>
            </a:r>
            <a:r>
              <a:rPr lang="en-IN" dirty="0" smtClean="0"/>
              <a:t/>
            </a:r>
            <a:br>
              <a:rPr lang="en-IN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102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IN" b="1" dirty="0" smtClean="0"/>
              <a:t>The objectives of the newborn and child health strategy are: </a:t>
            </a:r>
            <a:endParaRPr lang="en-IN" sz="2800" dirty="0" smtClean="0"/>
          </a:p>
          <a:p>
            <a:pPr lvl="1"/>
            <a:r>
              <a:rPr lang="en-IN" dirty="0" smtClean="0"/>
              <a:t>Increase coverage of skilled care at birth for newborns in conjunction with maternal care.</a:t>
            </a:r>
            <a:endParaRPr lang="en-IN" sz="2400" dirty="0" smtClean="0"/>
          </a:p>
          <a:p>
            <a:pPr lvl="1"/>
            <a:r>
              <a:rPr lang="en-IN" dirty="0" smtClean="0"/>
              <a:t>Implement a newborn and child health package of preventive, promotive and curative interventions using a comprehensive IMNCI approach:</a:t>
            </a:r>
            <a:endParaRPr lang="en-IN" sz="2400" dirty="0" smtClean="0"/>
          </a:p>
          <a:p>
            <a:pPr lvl="1">
              <a:buNone/>
            </a:pPr>
            <a:r>
              <a:rPr lang="en-IN" dirty="0" smtClean="0"/>
              <a:t>At the level of </a:t>
            </a:r>
            <a:r>
              <a:rPr lang="en-IN" b="1" dirty="0" smtClean="0"/>
              <a:t>all:</a:t>
            </a:r>
            <a:endParaRPr lang="en-IN" sz="2400" dirty="0" smtClean="0"/>
          </a:p>
          <a:p>
            <a:pPr lvl="1"/>
            <a:r>
              <a:rPr lang="en-IN" dirty="0" smtClean="0"/>
              <a:t>Sub-centres.</a:t>
            </a:r>
            <a:endParaRPr lang="en-IN" sz="2400" dirty="0" smtClean="0"/>
          </a:p>
          <a:p>
            <a:pPr lvl="1"/>
            <a:r>
              <a:rPr lang="en-IN" dirty="0" smtClean="0"/>
              <a:t>Primary health centers.</a:t>
            </a:r>
            <a:endParaRPr lang="en-IN" sz="2400" dirty="0" smtClean="0"/>
          </a:p>
          <a:p>
            <a:pPr lvl="1"/>
            <a:r>
              <a:rPr lang="en-IN" dirty="0" smtClean="0"/>
              <a:t>Community health centers.</a:t>
            </a:r>
            <a:endParaRPr lang="en-IN" sz="2400" dirty="0" smtClean="0"/>
          </a:p>
          <a:p>
            <a:pPr lvl="1"/>
            <a:r>
              <a:rPr lang="en-IN" dirty="0" smtClean="0"/>
              <a:t>First referral units</a:t>
            </a:r>
            <a:endParaRPr lang="en-IN" sz="2400" dirty="0" smtClean="0"/>
          </a:p>
          <a:p>
            <a:pPr lvl="0"/>
            <a:r>
              <a:rPr lang="en-IN" dirty="0" smtClean="0"/>
              <a:t>At the household level in rural and poor peri urban settings in at least 125 districts (through AWWs /  ASHAs)</a:t>
            </a:r>
            <a:endParaRPr lang="en-IN" sz="2800" dirty="0" smtClean="0"/>
          </a:p>
          <a:p>
            <a:pPr lvl="1"/>
            <a:r>
              <a:rPr lang="en-IN" dirty="0" smtClean="0"/>
              <a:t>Implement the medium-term strategic plan for the UIP (Universal Immunization Program).</a:t>
            </a:r>
            <a:endParaRPr lang="en-IN" sz="2400" dirty="0" smtClean="0"/>
          </a:p>
          <a:p>
            <a:pPr lvl="1"/>
            <a:r>
              <a:rPr lang="en-IN" dirty="0" smtClean="0"/>
              <a:t>Strengthen and augment existing services in areas where IMNCI is yet to be implemented.</a:t>
            </a:r>
            <a:endParaRPr lang="en-IN" sz="2400" dirty="0" smtClean="0"/>
          </a:p>
          <a:p>
            <a:pPr>
              <a:buNone/>
            </a:pPr>
            <a:endParaRPr lang="en-IN" sz="2800" dirty="0" smtClean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pPr algn="l"/>
            <a:r>
              <a:rPr lang="en-IN" sz="3600" b="1" dirty="0" smtClean="0"/>
              <a:t/>
            </a:r>
            <a:br>
              <a:rPr lang="en-IN" sz="3600" b="1" dirty="0" smtClean="0"/>
            </a:br>
            <a:r>
              <a:rPr lang="en-IN" sz="3600" b="1" dirty="0" smtClean="0"/>
              <a:t>Why IMNCI ‘Plus’</a:t>
            </a:r>
            <a:r>
              <a:rPr lang="en-IN" sz="3600" dirty="0" smtClean="0"/>
              <a:t/>
            </a:r>
            <a:br>
              <a:rPr lang="en-IN" sz="3600" dirty="0" smtClean="0"/>
            </a:b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943600"/>
          </a:xfrm>
        </p:spPr>
        <p:txBody>
          <a:bodyPr/>
          <a:lstStyle/>
          <a:p>
            <a:pPr>
              <a:buNone/>
            </a:pPr>
            <a:r>
              <a:rPr lang="en-IN" sz="2400" b="1" dirty="0" smtClean="0"/>
              <a:t>RCH 2 NEW BORN and CHILD HEALTH PACKAGE:</a:t>
            </a:r>
          </a:p>
          <a:p>
            <a:pPr>
              <a:buNone/>
            </a:pPr>
            <a:endParaRPr lang="en-IN" sz="2400" dirty="0" smtClean="0"/>
          </a:p>
          <a:p>
            <a:pPr>
              <a:buNone/>
            </a:pPr>
            <a:endParaRPr lang="en-IN" dirty="0" smtClean="0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447800"/>
            <a:ext cx="65532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pPr algn="l"/>
            <a:r>
              <a:rPr lang="en-US" sz="3200" dirty="0" smtClean="0"/>
              <a:t>Why Integrated Approach?</a:t>
            </a:r>
            <a:endParaRPr lang="en-IN" sz="3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N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4600" y="1036321"/>
            <a:ext cx="4629149" cy="5383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8382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>
                <a:solidFill>
                  <a:srgbClr val="FF0000"/>
                </a:solidFill>
              </a:rPr>
              <a:t>What “IMNCI +” Adds</a:t>
            </a:r>
            <a:endParaRPr lang="en-IN" sz="36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rmAutofit/>
          </a:bodyPr>
          <a:lstStyle/>
          <a:p>
            <a:pPr lvl="0"/>
            <a:r>
              <a:rPr lang="en-IN" sz="2400" dirty="0" smtClean="0"/>
              <a:t>Inpatient care component for facilities to ensure effective care of sick neonates and children who require hospitalization.</a:t>
            </a:r>
          </a:p>
          <a:p>
            <a:pPr lvl="0">
              <a:buNone/>
            </a:pPr>
            <a:endParaRPr lang="en-IN" sz="2400" dirty="0" smtClean="0"/>
          </a:p>
          <a:p>
            <a:pPr lvl="0"/>
            <a:r>
              <a:rPr lang="en-IN" sz="2400" dirty="0" smtClean="0"/>
              <a:t>IMNCI package not cover the vital care of the neonates at birth in home and facility settings.</a:t>
            </a:r>
          </a:p>
          <a:p>
            <a:pPr lvl="0">
              <a:buNone/>
            </a:pPr>
            <a:endParaRPr lang="en-IN" sz="2400" dirty="0" smtClean="0"/>
          </a:p>
          <a:p>
            <a:pPr lvl="0"/>
            <a:r>
              <a:rPr lang="en-IN" sz="2400" dirty="0" smtClean="0"/>
              <a:t>IMNCI approach includes counselling for immunization, but the implementation of immunization in India cannot be adequately done by the IMNCI contacts alone. Therefore, a comprehensive immunization plan will be required. </a:t>
            </a:r>
          </a:p>
          <a:p>
            <a:pPr>
              <a:buNone/>
            </a:pPr>
            <a:endParaRPr lang="en-IN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/>
              <a:t>IMNCI:  Implementation Status in Maharashtra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382000" cy="5410200"/>
          </a:xfrm>
        </p:spPr>
        <p:txBody>
          <a:bodyPr>
            <a:normAutofit/>
          </a:bodyPr>
          <a:lstStyle/>
          <a:p>
            <a:r>
              <a:rPr lang="en-IN" sz="2600" dirty="0" smtClean="0"/>
              <a:t>Started  </a:t>
            </a:r>
            <a:r>
              <a:rPr lang="en-IN" sz="2600" dirty="0" smtClean="0"/>
              <a:t>selected 9 districts. </a:t>
            </a:r>
            <a:r>
              <a:rPr lang="en-IN" sz="2600" dirty="0" smtClean="0"/>
              <a:t> </a:t>
            </a:r>
            <a:r>
              <a:rPr lang="en-IN" sz="2600" dirty="0" smtClean="0"/>
              <a:t>11 more districts also being covered for training </a:t>
            </a:r>
            <a:r>
              <a:rPr lang="en-IN" sz="2600" dirty="0" smtClean="0"/>
              <a:t>since </a:t>
            </a:r>
            <a:r>
              <a:rPr lang="en-IN" sz="2600" dirty="0" smtClean="0"/>
              <a:t>July </a:t>
            </a:r>
            <a:r>
              <a:rPr lang="en-IN" sz="2600" dirty="0" smtClean="0"/>
              <a:t>2007.</a:t>
            </a:r>
            <a:endParaRPr lang="en-IN" sz="2600" dirty="0" smtClean="0"/>
          </a:p>
          <a:p>
            <a:r>
              <a:rPr lang="en-IN" sz="2600" dirty="0" smtClean="0"/>
              <a:t>9 </a:t>
            </a:r>
            <a:r>
              <a:rPr lang="en-IN" sz="2600" dirty="0" smtClean="0"/>
              <a:t>districts </a:t>
            </a:r>
            <a:r>
              <a:rPr lang="en-IN" sz="2600" dirty="0" smtClean="0"/>
              <a:t>– </a:t>
            </a:r>
          </a:p>
          <a:p>
            <a:pPr lvl="1"/>
            <a:r>
              <a:rPr lang="en-IN" sz="2200" dirty="0" smtClean="0"/>
              <a:t>4 from RCH </a:t>
            </a:r>
            <a:r>
              <a:rPr lang="en-IN" sz="2200" dirty="0" smtClean="0"/>
              <a:t>flexi pool funds - Thane, Nashik, </a:t>
            </a:r>
            <a:r>
              <a:rPr lang="en-IN" sz="2200" dirty="0" smtClean="0"/>
              <a:t> Amravati </a:t>
            </a:r>
            <a:r>
              <a:rPr lang="en-IN" sz="2200" dirty="0" smtClean="0"/>
              <a:t>and Gadchiroli</a:t>
            </a:r>
            <a:r>
              <a:rPr lang="en-IN" sz="2200" dirty="0" smtClean="0"/>
              <a:t>.</a:t>
            </a:r>
          </a:p>
          <a:p>
            <a:pPr lvl="1"/>
            <a:r>
              <a:rPr lang="en-US" sz="2200" dirty="0" smtClean="0"/>
              <a:t> </a:t>
            </a:r>
            <a:r>
              <a:rPr lang="en-US" sz="2200" dirty="0" smtClean="0"/>
              <a:t>5 from UNICEF Assistance:</a:t>
            </a:r>
          </a:p>
          <a:p>
            <a:pPr lvl="1">
              <a:buNone/>
            </a:pPr>
            <a:r>
              <a:rPr lang="en-US" dirty="0" smtClean="0"/>
              <a:t> </a:t>
            </a:r>
            <a:r>
              <a:rPr lang="en-US" dirty="0" smtClean="0"/>
              <a:t> </a:t>
            </a:r>
            <a:r>
              <a:rPr lang="en-IN" sz="2000" dirty="0" smtClean="0"/>
              <a:t>Osmanabad, Latur, Chandrapur, Nanded &amp; Nandurbar</a:t>
            </a:r>
            <a:r>
              <a:rPr lang="en-IN" sz="2000" dirty="0" smtClean="0"/>
              <a:t>.</a:t>
            </a:r>
            <a:r>
              <a:rPr lang="en-US" sz="2000" dirty="0" smtClean="0"/>
              <a:t>                </a:t>
            </a:r>
            <a:endParaRPr lang="en-IN" dirty="0" smtClean="0"/>
          </a:p>
          <a:p>
            <a:r>
              <a:rPr lang="en-IN" sz="2400" dirty="0" smtClean="0"/>
              <a:t>IInd Phase:  IMNCI </a:t>
            </a:r>
            <a:r>
              <a:rPr lang="en-IN" sz="2400" dirty="0" smtClean="0"/>
              <a:t>introduced </a:t>
            </a:r>
            <a:r>
              <a:rPr lang="en-IN" sz="2400" dirty="0" smtClean="0"/>
              <a:t>in 9 Districts </a:t>
            </a:r>
            <a:r>
              <a:rPr lang="en-IN" sz="2400" dirty="0" smtClean="0"/>
              <a:t>Raigad, Beed, Ahemadnagar, Jalgaon, Dhule, Pune, Gondia, Yavatmal. Nagpur, Wardha. </a:t>
            </a:r>
            <a:r>
              <a:rPr lang="en-IN" sz="2400" dirty="0" smtClean="0"/>
              <a:t>Buldhana </a:t>
            </a:r>
            <a:r>
              <a:rPr lang="en-IN" sz="2400" dirty="0" smtClean="0"/>
              <a:t>has been added recently. </a:t>
            </a:r>
            <a:endParaRPr lang="en-IN" sz="2400" dirty="0" smtClean="0"/>
          </a:p>
          <a:p>
            <a:r>
              <a:rPr lang="en-IN" sz="2400" dirty="0" smtClean="0"/>
              <a:t>20 </a:t>
            </a:r>
            <a:r>
              <a:rPr lang="en-IN" sz="2400" dirty="0" smtClean="0"/>
              <a:t>out </a:t>
            </a:r>
            <a:r>
              <a:rPr lang="en-IN" sz="2400" dirty="0" smtClean="0"/>
              <a:t>of 33 districts </a:t>
            </a:r>
            <a:r>
              <a:rPr lang="en-IN" sz="2400" dirty="0" smtClean="0"/>
              <a:t>training started.</a:t>
            </a:r>
            <a:endParaRPr lang="en-IN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382000" cy="563562"/>
          </a:xfrm>
        </p:spPr>
        <p:txBody>
          <a:bodyPr>
            <a:noAutofit/>
          </a:bodyPr>
          <a:lstStyle/>
          <a:p>
            <a:pPr algn="l"/>
            <a:r>
              <a:rPr lang="en-IN" sz="3200" b="1" dirty="0" smtClean="0"/>
              <a:t>Status of IMNCI training (MOs &amp; </a:t>
            </a:r>
            <a:r>
              <a:rPr lang="en-IN" sz="3200" b="1" dirty="0" smtClean="0"/>
              <a:t>Paramedical)</a:t>
            </a:r>
            <a:endParaRPr lang="en-IN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066800"/>
          <a:ext cx="8229601" cy="5627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1"/>
                <a:gridCol w="2057400"/>
                <a:gridCol w="2057400"/>
                <a:gridCol w="2057400"/>
              </a:tblGrid>
              <a:tr h="511552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 err="1">
                          <a:latin typeface="Verdana"/>
                          <a:ea typeface="Times New Roman"/>
                          <a:cs typeface="Times New Roman"/>
                        </a:rPr>
                        <a:t>Sr.No</a:t>
                      </a:r>
                      <a:r>
                        <a:rPr lang="en-IN" sz="1200" b="1" dirty="0">
                          <a:latin typeface="Verdana"/>
                          <a:ea typeface="Times New Roman"/>
                          <a:cs typeface="Times New Roman"/>
                        </a:rPr>
                        <a:t>.</a:t>
                      </a:r>
                      <a:endParaRPr lang="en-IN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 b="1">
                          <a:latin typeface="Verdana"/>
                          <a:ea typeface="Times New Roman"/>
                          <a:cs typeface="Times New Roman"/>
                        </a:rPr>
                        <a:t>District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 b="1">
                          <a:latin typeface="Verdana"/>
                          <a:ea typeface="Times New Roman"/>
                          <a:cs typeface="Times New Roman"/>
                        </a:rPr>
                        <a:t>Total Trg. Load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 b="1">
                          <a:latin typeface="Verdana"/>
                          <a:ea typeface="Times New Roman"/>
                          <a:cs typeface="Times New Roman"/>
                        </a:rPr>
                        <a:t>Trained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</a:tr>
              <a:tr h="51155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1.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Thane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1392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523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</a:tr>
              <a:tr h="51155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2.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Pune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1594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264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</a:tr>
              <a:tr h="51155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3.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Raigad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163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92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</a:tr>
              <a:tr h="51155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4.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Nashik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2909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1440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</a:tr>
              <a:tr h="51155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5.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Nandurbar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2984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554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</a:tr>
              <a:tr h="51155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6.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Dhule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808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340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</a:tr>
              <a:tr h="51155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7.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Jalgaon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522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258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</a:tr>
              <a:tr h="51155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8.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Ahmednagar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620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165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</a:tr>
              <a:tr h="51155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9.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Yeotamal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3576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89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</a:tr>
              <a:tr h="51155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10.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Amaravati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744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latin typeface="Verdana"/>
                          <a:ea typeface="Times New Roman"/>
                          <a:cs typeface="Times New Roman"/>
                        </a:rPr>
                        <a:t>522</a:t>
                      </a:r>
                      <a:endParaRPr lang="en-IN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Autofit/>
          </a:bodyPr>
          <a:lstStyle/>
          <a:p>
            <a:pPr algn="l"/>
            <a:r>
              <a:rPr lang="en-IN" sz="3200" b="1" dirty="0" smtClean="0"/>
              <a:t>Status of IMNCI training (MOs &amp; </a:t>
            </a:r>
            <a:r>
              <a:rPr lang="en-IN" sz="3200" b="1" dirty="0" smtClean="0"/>
              <a:t>Paramedical)</a:t>
            </a:r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562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IN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1066800"/>
          <a:ext cx="7924801" cy="61450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1"/>
                <a:gridCol w="1981200"/>
                <a:gridCol w="1981200"/>
                <a:gridCol w="1981200"/>
              </a:tblGrid>
              <a:tr h="60960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IN" sz="1200" dirty="0" smtClean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IN" sz="1200" dirty="0" smtClean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 smtClean="0">
                          <a:latin typeface="Verdana"/>
                          <a:ea typeface="Times New Roman"/>
                          <a:cs typeface="Times New Roman"/>
                        </a:rPr>
                        <a:t>11</a:t>
                      </a:r>
                      <a:r>
                        <a:rPr lang="en-IN" sz="1200" dirty="0">
                          <a:latin typeface="Verdana"/>
                          <a:ea typeface="Times New Roman"/>
                          <a:cs typeface="Times New Roman"/>
                        </a:rPr>
                        <a:t>.</a:t>
                      </a:r>
                      <a:endParaRPr lang="en-IN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IN" sz="1200" dirty="0" smtClean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IN" sz="1200" dirty="0" smtClean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IN" sz="1200" dirty="0" smtClean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 smtClean="0">
                          <a:latin typeface="Verdana"/>
                          <a:ea typeface="Times New Roman"/>
                          <a:cs typeface="Times New Roman"/>
                        </a:rPr>
                        <a:t>Buldhana</a:t>
                      </a:r>
                      <a:endParaRPr lang="en-IN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IN" sz="1200" dirty="0" smtClean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IN" sz="1200" dirty="0" smtClean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IN" sz="1200" dirty="0" smtClean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 smtClean="0">
                          <a:latin typeface="Verdana"/>
                          <a:ea typeface="Times New Roman"/>
                          <a:cs typeface="Times New Roman"/>
                        </a:rPr>
                        <a:t>365</a:t>
                      </a:r>
                      <a:endParaRPr lang="en-IN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IN" sz="1200" dirty="0" smtClean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IN" sz="1200" dirty="0" smtClean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en-IN" sz="1200" dirty="0" smtClean="0">
                        <a:latin typeface="Verdana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 smtClean="0">
                          <a:latin typeface="Verdana"/>
                          <a:ea typeface="Times New Roman"/>
                          <a:cs typeface="Times New Roman"/>
                        </a:rPr>
                        <a:t>275</a:t>
                      </a:r>
                      <a:endParaRPr lang="en-IN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</a:tr>
              <a:tr h="399732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12.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Gadchiroli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latin typeface="Verdana"/>
                          <a:ea typeface="Times New Roman"/>
                          <a:cs typeface="Times New Roman"/>
                        </a:rPr>
                        <a:t>5498</a:t>
                      </a:r>
                      <a:endParaRPr lang="en-IN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506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</a:tr>
              <a:tr h="502651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13.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Chandrapur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latin typeface="Verdana"/>
                          <a:ea typeface="Times New Roman"/>
                          <a:cs typeface="Times New Roman"/>
                        </a:rPr>
                        <a:t>3068</a:t>
                      </a:r>
                      <a:endParaRPr lang="en-IN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636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</a:tr>
              <a:tr h="45317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14.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Nagpur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2509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latin typeface="Verdana"/>
                          <a:ea typeface="Times New Roman"/>
                          <a:cs typeface="Times New Roman"/>
                        </a:rPr>
                        <a:t>57</a:t>
                      </a:r>
                      <a:endParaRPr lang="en-IN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</a:tr>
              <a:tr h="479889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15.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Osmanabad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2061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latin typeface="Verdana"/>
                          <a:ea typeface="Times New Roman"/>
                          <a:cs typeface="Times New Roman"/>
                        </a:rPr>
                        <a:t>1865</a:t>
                      </a:r>
                      <a:endParaRPr lang="en-IN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</a:tr>
              <a:tr h="430408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16.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Latur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2588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latin typeface="Verdana"/>
                          <a:ea typeface="Times New Roman"/>
                          <a:cs typeface="Times New Roman"/>
                        </a:rPr>
                        <a:t>2126</a:t>
                      </a:r>
                      <a:endParaRPr lang="en-IN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</a:tr>
              <a:tr h="457127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17.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Nanded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3997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latin typeface="Verdana"/>
                          <a:ea typeface="Times New Roman"/>
                          <a:cs typeface="Times New Roman"/>
                        </a:rPr>
                        <a:t>1009</a:t>
                      </a:r>
                      <a:endParaRPr lang="en-IN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</a:tr>
              <a:tr h="560046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18.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Beed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480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 dirty="0">
                          <a:latin typeface="Verdana"/>
                          <a:ea typeface="Times New Roman"/>
                          <a:cs typeface="Times New Roman"/>
                        </a:rPr>
                        <a:t>329</a:t>
                      </a:r>
                      <a:endParaRPr lang="en-IN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</a:tr>
              <a:tr h="219495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 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>
                          <a:latin typeface="Verdana"/>
                          <a:ea typeface="Times New Roman"/>
                          <a:cs typeface="Times New Roman"/>
                        </a:rPr>
                        <a:t>Total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 b="1">
                          <a:latin typeface="Verdana"/>
                          <a:ea typeface="Times New Roman"/>
                          <a:cs typeface="Times New Roman"/>
                        </a:rPr>
                        <a:t>35878</a:t>
                      </a:r>
                      <a:endParaRPr lang="en-IN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en-IN" sz="1200" b="1" dirty="0">
                          <a:latin typeface="Verdana"/>
                          <a:ea typeface="Times New Roman"/>
                          <a:cs typeface="Times New Roman"/>
                        </a:rPr>
                        <a:t>11050</a:t>
                      </a:r>
                      <a:endParaRPr lang="en-IN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9050" marR="19050" marT="28575" marB="2857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/>
              <a:t>References: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10200"/>
          </a:xfrm>
        </p:spPr>
        <p:txBody>
          <a:bodyPr>
            <a:noAutofit/>
          </a:bodyPr>
          <a:lstStyle/>
          <a:p>
            <a:r>
              <a:rPr lang="en-IN" sz="1800" u="sng" dirty="0" smtClean="0"/>
              <a:t>Improving Child Health; IMCI, The Integrated Approach. WHO, 1997.  Downloaded on 04/ 06/2011 from URL:  </a:t>
            </a:r>
            <a:r>
              <a:rPr lang="en-IN" sz="1800" dirty="0" smtClean="0">
                <a:hlinkClick r:id="rId2"/>
              </a:rPr>
              <a:t>http://www.who.int/imci-mce/publications.htm</a:t>
            </a:r>
            <a:endParaRPr lang="en-IN" sz="1800" dirty="0" smtClean="0"/>
          </a:p>
          <a:p>
            <a:r>
              <a:rPr lang="en-US" sz="1800" dirty="0" smtClean="0"/>
              <a:t>Student’s handbook for IMCI. 2001., WHO, Geneva. </a:t>
            </a:r>
          </a:p>
          <a:p>
            <a:r>
              <a:rPr lang="en-US" sz="1800" dirty="0" smtClean="0"/>
              <a:t> </a:t>
            </a:r>
            <a:r>
              <a:rPr lang="en-GB" sz="1800" dirty="0" smtClean="0">
                <a:latin typeface="Tahoma" charset="0"/>
              </a:rPr>
              <a:t>Arifeen S, et al.  MCE-Bangladesh  baseline household health and morbidity survey, ICDDR,B, 2000.</a:t>
            </a:r>
          </a:p>
          <a:p>
            <a:r>
              <a:rPr lang="en-IN" sz="1800" u="sng" dirty="0" smtClean="0">
                <a:hlinkClick r:id="rId3"/>
              </a:rPr>
              <a:t>http://www.who.int/pmnch/media/publications/aonsectionIII_5.pdf</a:t>
            </a:r>
            <a:endParaRPr lang="en-IN" sz="1800" u="sng" dirty="0" smtClean="0"/>
          </a:p>
          <a:p>
            <a:r>
              <a:rPr lang="en-US" sz="1800" dirty="0" smtClean="0"/>
              <a:t>World Health Statistics 2011. Downloaded from URL;</a:t>
            </a:r>
          </a:p>
          <a:p>
            <a:pPr lvl="1">
              <a:buNone/>
            </a:pPr>
            <a:r>
              <a:rPr lang="en-IN" sz="1800" dirty="0" smtClean="0">
                <a:hlinkClick r:id="rId4"/>
              </a:rPr>
              <a:t>http://www.who.int/whosis/whostat/EN_WHS2011_Full.pdf</a:t>
            </a:r>
            <a:endParaRPr lang="en-IN" sz="1800" dirty="0" smtClean="0">
              <a:hlinkClick r:id="rId5"/>
            </a:endParaRPr>
          </a:p>
          <a:p>
            <a:r>
              <a:rPr lang="en-US" sz="1800" u="sng" dirty="0" smtClean="0"/>
              <a:t>RCH 2 – National Programme Implementation Plan: MOHFW, GOI.  </a:t>
            </a:r>
            <a:r>
              <a:rPr lang="en-US" sz="1800" u="sng" dirty="0" err="1" smtClean="0"/>
              <a:t>Dowloaded</a:t>
            </a:r>
            <a:r>
              <a:rPr lang="en-US" sz="1800" u="sng" dirty="0" smtClean="0"/>
              <a:t> From URL:                 </a:t>
            </a:r>
          </a:p>
          <a:p>
            <a:pPr>
              <a:buNone/>
            </a:pPr>
            <a:r>
              <a:rPr lang="en-US" sz="1800" u="sng" dirty="0" smtClean="0"/>
              <a:t>http://mohfw.nic.in/nrhm/reproductivechild health/</a:t>
            </a:r>
            <a:r>
              <a:rPr lang="en-US" sz="1800" u="sng" dirty="0" err="1" smtClean="0"/>
              <a:t>programme</a:t>
            </a:r>
            <a:r>
              <a:rPr lang="en-US" sz="1800" u="sng" dirty="0" smtClean="0"/>
              <a:t> document.pdf / </a:t>
            </a:r>
            <a:endParaRPr lang="en-US" sz="1800" dirty="0" smtClean="0"/>
          </a:p>
          <a:p>
            <a:r>
              <a:rPr lang="en-US" sz="1800" dirty="0" smtClean="0"/>
              <a:t>Operational Guidelines for Implementation of IMNCI. MOHFW,GOI. Downloaded from URL;</a:t>
            </a:r>
          </a:p>
          <a:p>
            <a:pPr>
              <a:buNone/>
            </a:pPr>
            <a:r>
              <a:rPr lang="en-US" sz="1800" u="sng" dirty="0" smtClean="0"/>
              <a:t> </a:t>
            </a:r>
            <a:r>
              <a:rPr lang="en-IN" sz="1800" u="sng" dirty="0" smtClean="0">
                <a:hlinkClick r:id="rId6"/>
              </a:rPr>
              <a:t>http://mohfw.nic.in/dofw%20website/F%20IMNCI%20Operational%20Plan%2013%20june%202006.htm</a:t>
            </a:r>
            <a:endParaRPr lang="en-US" sz="1800" dirty="0" smtClean="0"/>
          </a:p>
          <a:p>
            <a:r>
              <a:rPr lang="en-US" sz="1800" dirty="0" smtClean="0"/>
              <a:t>Student’s handbook for IMNCI. MOHFW, GOI  &amp; WHO country Office for India. 2003. </a:t>
            </a:r>
          </a:p>
          <a:p>
            <a:pPr>
              <a:buNone/>
            </a:pPr>
            <a:endParaRPr lang="en-US" sz="1800" u="sng" dirty="0" smtClean="0"/>
          </a:p>
          <a:p>
            <a:endParaRPr lang="en-IN" sz="1800" dirty="0" smtClean="0">
              <a:hlinkClick r:id="rId7"/>
            </a:endParaRPr>
          </a:p>
          <a:p>
            <a:pPr>
              <a:buNone/>
            </a:pPr>
            <a:endParaRPr lang="en-IN" sz="1800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129381"/>
            <a:ext cx="8229600" cy="258762"/>
          </a:xfrm>
        </p:spPr>
        <p:txBody>
          <a:bodyPr>
            <a:normAutofit fontScale="90000"/>
          </a:bodyPr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5"/>
          </a:xfrm>
        </p:spPr>
        <p:txBody>
          <a:bodyPr>
            <a:normAutofit/>
          </a:bodyPr>
          <a:lstStyle/>
          <a:p>
            <a:endParaRPr lang="en-US" sz="1800" dirty="0" smtClean="0"/>
          </a:p>
          <a:p>
            <a:r>
              <a:rPr lang="en-US" sz="2000" dirty="0" smtClean="0"/>
              <a:t>Operational Guidelines for  Facility Based IMNCI.  MOHFW, GOI.  Downloaded from  URL:</a:t>
            </a:r>
          </a:p>
          <a:p>
            <a:pPr>
              <a:buNone/>
            </a:pPr>
            <a:r>
              <a:rPr lang="en-US" sz="2000" dirty="0" smtClean="0"/>
              <a:t>                  </a:t>
            </a:r>
            <a:r>
              <a:rPr lang="en-US" sz="2000" u="sng" dirty="0" smtClean="0">
                <a:hlinkClick r:id="rId2"/>
              </a:rPr>
              <a:t>http://mohfw.nic.in/nrhm/</a:t>
            </a:r>
            <a:r>
              <a:rPr lang="en-US" sz="2000" u="sng" dirty="0" smtClean="0"/>
              <a:t>  </a:t>
            </a:r>
            <a:endParaRPr lang="en-US" sz="2000" dirty="0" smtClean="0"/>
          </a:p>
          <a:p>
            <a:r>
              <a:rPr lang="en-IN" sz="2000" dirty="0" smtClean="0"/>
              <a:t>Reaching Communities for  Child Health and Nutrition: A Proposed Implementation Framework for HH/C IMCI. Baltimore, Maryland, 2001. D</a:t>
            </a:r>
          </a:p>
          <a:p>
            <a:pPr>
              <a:buNone/>
            </a:pPr>
            <a:endParaRPr lang="en-IN" sz="1800" dirty="0" smtClean="0"/>
          </a:p>
          <a:p>
            <a:r>
              <a:rPr lang="en-IN" sz="2000" dirty="0" smtClean="0"/>
              <a:t>Hill Z, Kirkwood B &amp; Edmond K. </a:t>
            </a:r>
            <a:r>
              <a:rPr lang="en-IN" sz="2000" i="1" dirty="0" smtClean="0"/>
              <a:t>Family and community practices that promote child survival, growth and development: A review of the evidence. Geneva, World Health </a:t>
            </a:r>
            <a:r>
              <a:rPr lang="en-IN" sz="2000" dirty="0" smtClean="0"/>
              <a:t>Organization, 2004</a:t>
            </a:r>
            <a:endParaRPr lang="en-US" sz="2000" dirty="0" smtClean="0"/>
          </a:p>
          <a:p>
            <a:r>
              <a:rPr lang="en-US" sz="1800" dirty="0" smtClean="0"/>
              <a:t> </a:t>
            </a:r>
            <a:r>
              <a:rPr lang="en-US" sz="2000" dirty="0" smtClean="0"/>
              <a:t>Child Health in the Community: Community IMCI, Briefing Package for Facilitator. WHO.2004.</a:t>
            </a:r>
            <a:endParaRPr lang="en-US" sz="1800" dirty="0" smtClean="0"/>
          </a:p>
          <a:p>
            <a:endParaRPr lang="en-US" sz="1600" dirty="0" smtClean="0"/>
          </a:p>
          <a:p>
            <a:r>
              <a:rPr lang="en-US" sz="1600" b="1" dirty="0" smtClean="0">
                <a:hlinkClick r:id="rId3"/>
              </a:rPr>
              <a:t>Child Health in the Community; Community IMNCI, Briefing package for Facilitator. WHO. 2004.</a:t>
            </a:r>
            <a:endParaRPr lang="en-IN" sz="1600" b="1" dirty="0" smtClean="0">
              <a:hlinkClick r:id="rId3"/>
            </a:endParaRPr>
          </a:p>
          <a:p>
            <a:endParaRPr lang="en-IN" sz="1600" dirty="0" smtClean="0">
              <a:hlinkClick r:id="rId3"/>
            </a:endParaRPr>
          </a:p>
          <a:p>
            <a:endParaRPr lang="en-IN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182562"/>
            <a:ext cx="8229600" cy="182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61722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 smtClean="0"/>
              <a:t>          </a:t>
            </a:r>
            <a:endParaRPr lang="en-IN" dirty="0"/>
          </a:p>
        </p:txBody>
      </p:sp>
      <p:sp>
        <p:nvSpPr>
          <p:cNvPr id="6" name="Rectangle 5"/>
          <p:cNvSpPr/>
          <p:nvPr/>
        </p:nvSpPr>
        <p:spPr>
          <a:xfrm>
            <a:off x="2286001" y="2967335"/>
            <a:ext cx="42672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Stop">
              <a:avLst/>
            </a:prstTxWarp>
            <a:spAutoFit/>
          </a:bodyPr>
          <a:lstStyle/>
          <a:p>
            <a:r>
              <a:rPr lang="en-US" sz="5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FFFF00"/>
                </a:solidFill>
                <a:effectLst/>
              </a:rPr>
              <a:t>THANK YOU</a:t>
            </a:r>
            <a:endParaRPr lang="en-IN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FFFF00"/>
              </a:solidFill>
              <a:effectLst/>
            </a:endParaRPr>
          </a:p>
        </p:txBody>
      </p:sp>
      <p:pic>
        <p:nvPicPr>
          <p:cNvPr id="7" name="Picture 4" descr="I:\ChildMortalitySmal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071563" y="0"/>
            <a:ext cx="6642100" cy="6662738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7924800" y="228600"/>
            <a:ext cx="1066800" cy="563231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T</a:t>
            </a:r>
          </a:p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H</a:t>
            </a:r>
          </a:p>
          <a:p>
            <a:pPr algn="ctr"/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A</a:t>
            </a:r>
          </a:p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N</a:t>
            </a:r>
          </a:p>
          <a:p>
            <a:pPr algn="ctr"/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K</a:t>
            </a:r>
          </a:p>
          <a:p>
            <a:pPr algn="ctr"/>
            <a:endParaRPr lang="en-US" sz="40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  <a:p>
            <a:pPr algn="ctr"/>
            <a:r>
              <a:rPr lang="en-US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</a:rPr>
              <a:t>Y</a:t>
            </a:r>
          </a:p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O</a:t>
            </a:r>
          </a:p>
          <a:p>
            <a:pPr algn="ctr"/>
            <a:r>
              <a:rPr lang="en-US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U</a:t>
            </a:r>
            <a:endParaRPr lang="en-US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IN" dirty="0" smtClean="0">
                <a:hlinkClick r:id="rId2"/>
              </a:rPr>
              <a:t>http://www.who.int/healthinfo/global_burden_disease/2004_report_update/en/index.html</a:t>
            </a:r>
            <a:endParaRPr lang="en-IN" dirty="0" smtClean="0"/>
          </a:p>
          <a:p>
            <a:r>
              <a:rPr lang="en-IN" dirty="0" smtClean="0">
                <a:hlinkClick r:id="rId3"/>
              </a:rPr>
              <a:t>http://download.thelancet.com/pdfs/journals/0140-6736/PIIS014067360417311X.pdf</a:t>
            </a:r>
            <a:endParaRPr lang="en-IN" dirty="0" smtClean="0"/>
          </a:p>
          <a:p>
            <a:pPr>
              <a:buNone/>
            </a:pPr>
            <a:endParaRPr lang="en-IN" dirty="0" smtClean="0">
              <a:hlinkClick r:id="rId4"/>
            </a:endParaRPr>
          </a:p>
          <a:p>
            <a:pPr>
              <a:buNone/>
            </a:pPr>
            <a:r>
              <a:rPr lang="en-IN" dirty="0" smtClean="0">
                <a:hlinkClick r:id="rId4"/>
              </a:rPr>
              <a:t>http://heapol.oxfordjournals.org/cgi/content/abstract/20/suppl_1/i49</a:t>
            </a:r>
            <a:endParaRPr lang="en-IN" dirty="0" smtClean="0"/>
          </a:p>
          <a:p>
            <a:endParaRPr lang="en-IN" dirty="0" smtClean="0"/>
          </a:p>
          <a:p>
            <a:r>
              <a:rPr lang="en-IN" dirty="0" smtClean="0">
                <a:hlinkClick r:id="rId5"/>
              </a:rPr>
              <a:t>www.who.int/</a:t>
            </a:r>
            <a:r>
              <a:rPr lang="en-IN" b="1" dirty="0" smtClean="0">
                <a:hlinkClick r:id="rId5"/>
              </a:rPr>
              <a:t>imci</a:t>
            </a:r>
            <a:r>
              <a:rPr lang="en-IN" dirty="0" smtClean="0">
                <a:hlinkClick r:id="rId5"/>
              </a:rPr>
              <a:t>-mce/Publications/Kingham_MR.pdf</a:t>
            </a:r>
            <a:endParaRPr lang="en-IN" dirty="0" smtClean="0"/>
          </a:p>
          <a:p>
            <a:r>
              <a:rPr lang="en-IN" dirty="0" smtClean="0">
                <a:hlinkClick r:id="rId6"/>
              </a:rPr>
              <a:t>http://download.thelancet.com/pdfs/journals/lancet/PIIS0140673610614614.pdf?id=e16241398b8eb460:3c68b886:130fb4b83dd:13711309888285814</a:t>
            </a:r>
            <a:endParaRPr lang="en-IN" dirty="0" smtClean="0"/>
          </a:p>
          <a:p>
            <a:endParaRPr lang="en-US" dirty="0" smtClean="0"/>
          </a:p>
          <a:p>
            <a:r>
              <a:rPr lang="en-US" dirty="0" smtClean="0">
                <a:hlinkClick r:id="rId2"/>
              </a:rPr>
              <a:t>Child Health in the Community; Community IMNCI, Briefing package for Facilitator. WHO. 2004.</a:t>
            </a:r>
            <a:endParaRPr lang="en-IN" dirty="0" smtClean="0">
              <a:hlinkClick r:id="rId2"/>
            </a:endParaRPr>
          </a:p>
          <a:p>
            <a:endParaRPr lang="en-IN" dirty="0" smtClean="0"/>
          </a:p>
          <a:p>
            <a:endParaRPr lang="en-IN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/>
              <a:t>More Than One Symptom:</a:t>
            </a:r>
            <a:endParaRPr lang="en-IN" sz="3600" b="1" dirty="0"/>
          </a:p>
        </p:txBody>
      </p:sp>
      <p:grpSp>
        <p:nvGrpSpPr>
          <p:cNvPr id="3" name="Content Placeholder 3"/>
          <p:cNvGrpSpPr>
            <a:grpSpLocks noGrp="1"/>
          </p:cNvGrpSpPr>
          <p:nvPr>
            <p:ph idx="1"/>
          </p:nvPr>
        </p:nvGrpSpPr>
        <p:grpSpPr bwMode="auto">
          <a:xfrm>
            <a:off x="457200" y="1600200"/>
            <a:ext cx="8229600" cy="4565579"/>
            <a:chOff x="-96" y="96"/>
            <a:chExt cx="5848" cy="3972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-96" y="96"/>
              <a:ext cx="5848" cy="2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IN"/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-9" y="135"/>
              <a:ext cx="0" cy="5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endParaRPr lang="en-GB" sz="4800">
                <a:latin typeface="Tahoma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4213" y="135"/>
              <a:ext cx="0" cy="5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endParaRPr lang="en-GB" sz="4800">
                <a:latin typeface="Tahoma" charset="0"/>
              </a:endParaRPr>
            </a:p>
          </p:txBody>
        </p:sp>
        <p:grpSp>
          <p:nvGrpSpPr>
            <p:cNvPr id="4" name="Group 7"/>
            <p:cNvGrpSpPr>
              <a:grpSpLocks/>
            </p:cNvGrpSpPr>
            <p:nvPr/>
          </p:nvGrpSpPr>
          <p:grpSpPr bwMode="auto">
            <a:xfrm>
              <a:off x="588" y="723"/>
              <a:ext cx="4586" cy="3345"/>
              <a:chOff x="588" y="723"/>
              <a:chExt cx="4586" cy="3345"/>
            </a:xfrm>
          </p:grpSpPr>
          <p:sp>
            <p:nvSpPr>
              <p:cNvPr id="9" name="Rectangle 8"/>
              <p:cNvSpPr>
                <a:spLocks noChangeArrowheads="1"/>
              </p:cNvSpPr>
              <p:nvPr/>
            </p:nvSpPr>
            <p:spPr bwMode="auto">
              <a:xfrm>
                <a:off x="588" y="723"/>
                <a:ext cx="4585" cy="27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/>
            </p:nvSpPr>
            <p:spPr bwMode="auto">
              <a:xfrm>
                <a:off x="588" y="723"/>
                <a:ext cx="4585" cy="2718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1" name="Rectangle 10"/>
              <p:cNvSpPr>
                <a:spLocks noChangeArrowheads="1"/>
              </p:cNvSpPr>
              <p:nvPr/>
            </p:nvSpPr>
            <p:spPr bwMode="auto">
              <a:xfrm>
                <a:off x="588" y="1776"/>
                <a:ext cx="458" cy="1665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127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2" name="Rectangle 11"/>
              <p:cNvSpPr>
                <a:spLocks noChangeArrowheads="1"/>
              </p:cNvSpPr>
              <p:nvPr/>
            </p:nvSpPr>
            <p:spPr bwMode="auto">
              <a:xfrm>
                <a:off x="1046" y="1412"/>
                <a:ext cx="459" cy="2029"/>
              </a:xfrm>
              <a:prstGeom prst="rect">
                <a:avLst/>
              </a:prstGeom>
              <a:solidFill>
                <a:srgbClr val="C00000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3" name="Rectangle 12"/>
              <p:cNvSpPr>
                <a:spLocks noChangeArrowheads="1"/>
              </p:cNvSpPr>
              <p:nvPr/>
            </p:nvSpPr>
            <p:spPr bwMode="auto">
              <a:xfrm>
                <a:off x="1505" y="1211"/>
                <a:ext cx="458" cy="2230"/>
              </a:xfrm>
              <a:prstGeom prst="rect">
                <a:avLst/>
              </a:prstGeom>
              <a:solidFill>
                <a:srgbClr val="FF0000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/>
            </p:nvSpPr>
            <p:spPr bwMode="auto">
              <a:xfrm>
                <a:off x="1963" y="1598"/>
                <a:ext cx="459" cy="1843"/>
              </a:xfrm>
              <a:prstGeom prst="rect">
                <a:avLst/>
              </a:prstGeom>
              <a:solidFill>
                <a:srgbClr val="FFFF00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5" name="Rectangle 14"/>
              <p:cNvSpPr>
                <a:spLocks noChangeArrowheads="1"/>
              </p:cNvSpPr>
              <p:nvPr/>
            </p:nvSpPr>
            <p:spPr bwMode="auto">
              <a:xfrm>
                <a:off x="2422" y="1947"/>
                <a:ext cx="466" cy="1494"/>
              </a:xfrm>
              <a:prstGeom prst="rect">
                <a:avLst/>
              </a:prstGeom>
              <a:solidFill>
                <a:srgbClr val="00B050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6" name="Rectangle 15"/>
              <p:cNvSpPr>
                <a:spLocks noChangeArrowheads="1"/>
              </p:cNvSpPr>
              <p:nvPr/>
            </p:nvSpPr>
            <p:spPr bwMode="auto">
              <a:xfrm>
                <a:off x="2888" y="2620"/>
                <a:ext cx="451" cy="821"/>
              </a:xfrm>
              <a:prstGeom prst="rect">
                <a:avLst/>
              </a:prstGeom>
              <a:solidFill>
                <a:srgbClr val="92D050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7" name="Rectangle 16"/>
              <p:cNvSpPr>
                <a:spLocks noChangeArrowheads="1"/>
              </p:cNvSpPr>
              <p:nvPr/>
            </p:nvSpPr>
            <p:spPr bwMode="auto">
              <a:xfrm>
                <a:off x="3339" y="2992"/>
                <a:ext cx="459" cy="449"/>
              </a:xfrm>
              <a:prstGeom prst="rect">
                <a:avLst/>
              </a:prstGeom>
              <a:solidFill>
                <a:srgbClr val="0070C0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8" name="Rectangle 17"/>
              <p:cNvSpPr>
                <a:spLocks noChangeArrowheads="1"/>
              </p:cNvSpPr>
              <p:nvPr/>
            </p:nvSpPr>
            <p:spPr bwMode="auto">
              <a:xfrm>
                <a:off x="3798" y="3193"/>
                <a:ext cx="458" cy="248"/>
              </a:xfrm>
              <a:prstGeom prst="rect">
                <a:avLst/>
              </a:prstGeom>
              <a:solidFill>
                <a:srgbClr val="00B0F0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19" name="Rectangle 18"/>
              <p:cNvSpPr>
                <a:spLocks noChangeArrowheads="1"/>
              </p:cNvSpPr>
              <p:nvPr/>
            </p:nvSpPr>
            <p:spPr bwMode="auto">
              <a:xfrm>
                <a:off x="4256" y="3364"/>
                <a:ext cx="459" cy="77"/>
              </a:xfrm>
              <a:prstGeom prst="rect">
                <a:avLst/>
              </a:prstGeom>
              <a:solidFill>
                <a:srgbClr val="002060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20" name="Rectangle 19"/>
              <p:cNvSpPr>
                <a:spLocks noChangeArrowheads="1"/>
              </p:cNvSpPr>
              <p:nvPr/>
            </p:nvSpPr>
            <p:spPr bwMode="auto">
              <a:xfrm>
                <a:off x="4715" y="3418"/>
                <a:ext cx="458" cy="23"/>
              </a:xfrm>
              <a:prstGeom prst="rect">
                <a:avLst/>
              </a:prstGeom>
              <a:solidFill>
                <a:srgbClr val="FFCC99"/>
              </a:solidFill>
              <a:ln w="12700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588" y="723"/>
                <a:ext cx="4585" cy="2718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51"/>
                  </a:cxn>
                  <a:cxn ang="0">
                    <a:pos x="590" y="351"/>
                  </a:cxn>
                </a:cxnLst>
                <a:rect l="0" t="0" r="r" b="b"/>
                <a:pathLst>
                  <a:path w="590" h="351">
                    <a:moveTo>
                      <a:pt x="0" y="0"/>
                    </a:moveTo>
                    <a:lnTo>
                      <a:pt x="0" y="351"/>
                    </a:lnTo>
                    <a:lnTo>
                      <a:pt x="590" y="351"/>
                    </a:lnTo>
                  </a:path>
                </a:pathLst>
              </a:custGeom>
              <a:noFill/>
              <a:ln w="12700">
                <a:noFill/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22" name="Line 21"/>
              <p:cNvSpPr>
                <a:spLocks noChangeShapeType="1"/>
              </p:cNvSpPr>
              <p:nvPr/>
            </p:nvSpPr>
            <p:spPr bwMode="auto">
              <a:xfrm flipV="1">
                <a:off x="588" y="3441"/>
                <a:ext cx="1" cy="31"/>
              </a:xfrm>
              <a:prstGeom prst="line">
                <a:avLst/>
              </a:prstGeom>
              <a:noFill/>
              <a:ln w="1270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23" name="Line 22"/>
              <p:cNvSpPr>
                <a:spLocks noChangeShapeType="1"/>
              </p:cNvSpPr>
              <p:nvPr/>
            </p:nvSpPr>
            <p:spPr bwMode="auto">
              <a:xfrm flipV="1">
                <a:off x="1046" y="3441"/>
                <a:ext cx="1" cy="31"/>
              </a:xfrm>
              <a:prstGeom prst="line">
                <a:avLst/>
              </a:prstGeom>
              <a:noFill/>
              <a:ln w="1270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24" name="Line 23"/>
              <p:cNvSpPr>
                <a:spLocks noChangeShapeType="1"/>
              </p:cNvSpPr>
              <p:nvPr/>
            </p:nvSpPr>
            <p:spPr bwMode="auto">
              <a:xfrm flipV="1">
                <a:off x="1505" y="3441"/>
                <a:ext cx="1" cy="31"/>
              </a:xfrm>
              <a:prstGeom prst="line">
                <a:avLst/>
              </a:prstGeom>
              <a:noFill/>
              <a:ln w="1270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25" name="Line 24"/>
              <p:cNvSpPr>
                <a:spLocks noChangeShapeType="1"/>
              </p:cNvSpPr>
              <p:nvPr/>
            </p:nvSpPr>
            <p:spPr bwMode="auto">
              <a:xfrm flipV="1">
                <a:off x="1963" y="3441"/>
                <a:ext cx="1" cy="31"/>
              </a:xfrm>
              <a:prstGeom prst="line">
                <a:avLst/>
              </a:prstGeom>
              <a:noFill/>
              <a:ln w="1270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26" name="Line 25"/>
              <p:cNvSpPr>
                <a:spLocks noChangeShapeType="1"/>
              </p:cNvSpPr>
              <p:nvPr/>
            </p:nvSpPr>
            <p:spPr bwMode="auto">
              <a:xfrm flipV="1">
                <a:off x="2422" y="3441"/>
                <a:ext cx="1" cy="31"/>
              </a:xfrm>
              <a:prstGeom prst="line">
                <a:avLst/>
              </a:prstGeom>
              <a:noFill/>
              <a:ln w="1270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27" name="Line 26"/>
              <p:cNvSpPr>
                <a:spLocks noChangeShapeType="1"/>
              </p:cNvSpPr>
              <p:nvPr/>
            </p:nvSpPr>
            <p:spPr bwMode="auto">
              <a:xfrm flipV="1">
                <a:off x="2888" y="3441"/>
                <a:ext cx="1" cy="31"/>
              </a:xfrm>
              <a:prstGeom prst="line">
                <a:avLst/>
              </a:prstGeom>
              <a:noFill/>
              <a:ln w="1270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28" name="Line 27"/>
              <p:cNvSpPr>
                <a:spLocks noChangeShapeType="1"/>
              </p:cNvSpPr>
              <p:nvPr/>
            </p:nvSpPr>
            <p:spPr bwMode="auto">
              <a:xfrm flipV="1">
                <a:off x="3339" y="3441"/>
                <a:ext cx="1" cy="31"/>
              </a:xfrm>
              <a:prstGeom prst="line">
                <a:avLst/>
              </a:prstGeom>
              <a:noFill/>
              <a:ln w="1270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29" name="Line 28"/>
              <p:cNvSpPr>
                <a:spLocks noChangeShapeType="1"/>
              </p:cNvSpPr>
              <p:nvPr/>
            </p:nvSpPr>
            <p:spPr bwMode="auto">
              <a:xfrm flipV="1">
                <a:off x="3798" y="3441"/>
                <a:ext cx="1" cy="31"/>
              </a:xfrm>
              <a:prstGeom prst="line">
                <a:avLst/>
              </a:prstGeom>
              <a:noFill/>
              <a:ln w="1270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30" name="Line 29"/>
              <p:cNvSpPr>
                <a:spLocks noChangeShapeType="1"/>
              </p:cNvSpPr>
              <p:nvPr/>
            </p:nvSpPr>
            <p:spPr bwMode="auto">
              <a:xfrm flipV="1">
                <a:off x="4256" y="3441"/>
                <a:ext cx="1" cy="31"/>
              </a:xfrm>
              <a:prstGeom prst="line">
                <a:avLst/>
              </a:prstGeom>
              <a:noFill/>
              <a:ln w="1270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31" name="Line 30"/>
              <p:cNvSpPr>
                <a:spLocks noChangeShapeType="1"/>
              </p:cNvSpPr>
              <p:nvPr/>
            </p:nvSpPr>
            <p:spPr bwMode="auto">
              <a:xfrm flipV="1">
                <a:off x="4715" y="3441"/>
                <a:ext cx="1" cy="31"/>
              </a:xfrm>
              <a:prstGeom prst="line">
                <a:avLst/>
              </a:prstGeom>
              <a:noFill/>
              <a:ln w="1270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32" name="Line 31"/>
              <p:cNvSpPr>
                <a:spLocks noChangeShapeType="1"/>
              </p:cNvSpPr>
              <p:nvPr/>
            </p:nvSpPr>
            <p:spPr bwMode="auto">
              <a:xfrm flipV="1">
                <a:off x="5173" y="3441"/>
                <a:ext cx="1" cy="31"/>
              </a:xfrm>
              <a:prstGeom prst="line">
                <a:avLst/>
              </a:prstGeom>
              <a:noFill/>
              <a:ln w="12700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IN"/>
              </a:p>
            </p:txBody>
          </p:sp>
          <p:sp>
            <p:nvSpPr>
              <p:cNvPr id="33" name="Rectangle 32"/>
              <p:cNvSpPr>
                <a:spLocks noChangeArrowheads="1"/>
              </p:cNvSpPr>
              <p:nvPr/>
            </p:nvSpPr>
            <p:spPr bwMode="auto">
              <a:xfrm>
                <a:off x="666" y="1606"/>
                <a:ext cx="338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GB" sz="1400" b="1">
                    <a:solidFill>
                      <a:srgbClr val="000000"/>
                    </a:solidFill>
                  </a:rPr>
                  <a:t>15.3%</a:t>
                </a:r>
                <a:endParaRPr lang="en-GB" sz="1400">
                  <a:latin typeface="Tahoma" charset="0"/>
                </a:endParaRPr>
              </a:p>
            </p:txBody>
          </p:sp>
          <p:sp>
            <p:nvSpPr>
              <p:cNvPr id="34" name="Rectangle 33"/>
              <p:cNvSpPr>
                <a:spLocks noChangeArrowheads="1"/>
              </p:cNvSpPr>
              <p:nvPr/>
            </p:nvSpPr>
            <p:spPr bwMode="auto">
              <a:xfrm>
                <a:off x="1124" y="1241"/>
                <a:ext cx="339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GB" sz="1400" b="1">
                    <a:solidFill>
                      <a:srgbClr val="000000"/>
                    </a:solidFill>
                  </a:rPr>
                  <a:t>18.6%</a:t>
                </a:r>
                <a:endParaRPr lang="en-GB" sz="1400">
                  <a:latin typeface="Tahoma" charset="0"/>
                </a:endParaRPr>
              </a:p>
            </p:txBody>
          </p:sp>
          <p:sp>
            <p:nvSpPr>
              <p:cNvPr id="35" name="Rectangle 34"/>
              <p:cNvSpPr>
                <a:spLocks noChangeArrowheads="1"/>
              </p:cNvSpPr>
              <p:nvPr/>
            </p:nvSpPr>
            <p:spPr bwMode="auto">
              <a:xfrm>
                <a:off x="1583" y="1039"/>
                <a:ext cx="338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GB" sz="1400" b="1">
                    <a:solidFill>
                      <a:srgbClr val="000000"/>
                    </a:solidFill>
                  </a:rPr>
                  <a:t>20.5%</a:t>
                </a:r>
                <a:endParaRPr lang="en-GB" sz="1400">
                  <a:latin typeface="Tahoma" charset="0"/>
                </a:endParaRPr>
              </a:p>
            </p:txBody>
          </p:sp>
          <p:sp>
            <p:nvSpPr>
              <p:cNvPr id="36" name="Rectangle 35"/>
              <p:cNvSpPr>
                <a:spLocks noChangeArrowheads="1"/>
              </p:cNvSpPr>
              <p:nvPr/>
            </p:nvSpPr>
            <p:spPr bwMode="auto">
              <a:xfrm>
                <a:off x="2041" y="1426"/>
                <a:ext cx="339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GB" sz="1400" b="1">
                    <a:solidFill>
                      <a:srgbClr val="000000"/>
                    </a:solidFill>
                  </a:rPr>
                  <a:t>16.9%</a:t>
                </a:r>
                <a:endParaRPr lang="en-GB" sz="1400">
                  <a:latin typeface="Tahoma" charset="0"/>
                </a:endParaRPr>
              </a:p>
            </p:txBody>
          </p:sp>
          <p:sp>
            <p:nvSpPr>
              <p:cNvPr id="37" name="Rectangle 36"/>
              <p:cNvSpPr>
                <a:spLocks noChangeArrowheads="1"/>
              </p:cNvSpPr>
              <p:nvPr/>
            </p:nvSpPr>
            <p:spPr bwMode="auto">
              <a:xfrm>
                <a:off x="2498" y="1776"/>
                <a:ext cx="339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GB" sz="1400" b="1">
                    <a:solidFill>
                      <a:srgbClr val="000000"/>
                    </a:solidFill>
                  </a:rPr>
                  <a:t>13.7%</a:t>
                </a:r>
                <a:endParaRPr lang="en-GB" sz="1400">
                  <a:latin typeface="Tahoma" charset="0"/>
                </a:endParaRPr>
              </a:p>
            </p:txBody>
          </p:sp>
          <p:sp>
            <p:nvSpPr>
              <p:cNvPr id="38" name="Rectangle 37"/>
              <p:cNvSpPr>
                <a:spLocks noChangeArrowheads="1"/>
              </p:cNvSpPr>
              <p:nvPr/>
            </p:nvSpPr>
            <p:spPr bwMode="auto">
              <a:xfrm>
                <a:off x="2997" y="2450"/>
                <a:ext cx="277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GB" sz="1400" b="1">
                    <a:solidFill>
                      <a:srgbClr val="000000"/>
                    </a:solidFill>
                  </a:rPr>
                  <a:t>7.6%</a:t>
                </a:r>
                <a:endParaRPr lang="en-GB" sz="1400">
                  <a:latin typeface="Tahoma" charset="0"/>
                </a:endParaRPr>
              </a:p>
            </p:txBody>
          </p:sp>
          <p:sp>
            <p:nvSpPr>
              <p:cNvPr id="39" name="Rectangle 38"/>
              <p:cNvSpPr>
                <a:spLocks noChangeArrowheads="1"/>
              </p:cNvSpPr>
              <p:nvPr/>
            </p:nvSpPr>
            <p:spPr bwMode="auto">
              <a:xfrm>
                <a:off x="3448" y="2822"/>
                <a:ext cx="277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GB" sz="1400" b="1">
                    <a:solidFill>
                      <a:srgbClr val="000000"/>
                    </a:solidFill>
                  </a:rPr>
                  <a:t>4.1%</a:t>
                </a:r>
                <a:endParaRPr lang="en-GB" sz="1400">
                  <a:latin typeface="Tahoma" charset="0"/>
                </a:endParaRPr>
              </a:p>
            </p:txBody>
          </p:sp>
          <p:sp>
            <p:nvSpPr>
              <p:cNvPr id="40" name="Rectangle 39"/>
              <p:cNvSpPr>
                <a:spLocks noChangeArrowheads="1"/>
              </p:cNvSpPr>
              <p:nvPr/>
            </p:nvSpPr>
            <p:spPr bwMode="auto">
              <a:xfrm>
                <a:off x="3905" y="3023"/>
                <a:ext cx="277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GB" sz="1400" b="1">
                    <a:solidFill>
                      <a:srgbClr val="000000"/>
                    </a:solidFill>
                  </a:rPr>
                  <a:t>2.3%</a:t>
                </a:r>
                <a:endParaRPr lang="en-GB" sz="1400">
                  <a:latin typeface="Tahoma" charset="0"/>
                </a:endParaRPr>
              </a:p>
            </p:txBody>
          </p:sp>
          <p:sp>
            <p:nvSpPr>
              <p:cNvPr id="41" name="Rectangle 40"/>
              <p:cNvSpPr>
                <a:spLocks noChangeArrowheads="1"/>
              </p:cNvSpPr>
              <p:nvPr/>
            </p:nvSpPr>
            <p:spPr bwMode="auto">
              <a:xfrm>
                <a:off x="4365" y="3192"/>
                <a:ext cx="277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GB" sz="1400" b="1" dirty="0">
                    <a:solidFill>
                      <a:srgbClr val="000000"/>
                    </a:solidFill>
                  </a:rPr>
                  <a:t>0.7%</a:t>
                </a:r>
                <a:endParaRPr lang="en-GB" sz="1400" dirty="0">
                  <a:latin typeface="Tahoma" charset="0"/>
                </a:endParaRPr>
              </a:p>
            </p:txBody>
          </p:sp>
          <p:sp>
            <p:nvSpPr>
              <p:cNvPr id="42" name="Rectangle 41"/>
              <p:cNvSpPr>
                <a:spLocks noChangeArrowheads="1"/>
              </p:cNvSpPr>
              <p:nvPr/>
            </p:nvSpPr>
            <p:spPr bwMode="auto">
              <a:xfrm>
                <a:off x="4823" y="3247"/>
                <a:ext cx="277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GB" sz="1400" b="1">
                    <a:solidFill>
                      <a:srgbClr val="000000"/>
                    </a:solidFill>
                  </a:rPr>
                  <a:t>0.2%</a:t>
                </a:r>
                <a:endParaRPr lang="en-GB" sz="1400">
                  <a:latin typeface="Tahoma" charset="0"/>
                </a:endParaRPr>
              </a:p>
            </p:txBody>
          </p:sp>
          <p:sp>
            <p:nvSpPr>
              <p:cNvPr id="43" name="Rectangle 42"/>
              <p:cNvSpPr>
                <a:spLocks noChangeArrowheads="1"/>
              </p:cNvSpPr>
              <p:nvPr/>
            </p:nvSpPr>
            <p:spPr bwMode="auto">
              <a:xfrm>
                <a:off x="790" y="3534"/>
                <a:ext cx="79" cy="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GB" sz="1800" b="1">
                    <a:solidFill>
                      <a:srgbClr val="000000"/>
                    </a:solidFill>
                  </a:rPr>
                  <a:t>1</a:t>
                </a:r>
                <a:endParaRPr lang="en-GB" sz="4800">
                  <a:latin typeface="Tahoma" charset="0"/>
                </a:endParaRPr>
              </a:p>
            </p:txBody>
          </p:sp>
          <p:sp>
            <p:nvSpPr>
              <p:cNvPr id="44" name="Rectangle 43"/>
              <p:cNvSpPr>
                <a:spLocks noChangeArrowheads="1"/>
              </p:cNvSpPr>
              <p:nvPr/>
            </p:nvSpPr>
            <p:spPr bwMode="auto">
              <a:xfrm>
                <a:off x="1247" y="3534"/>
                <a:ext cx="79" cy="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GB" sz="1800" b="1">
                    <a:solidFill>
                      <a:srgbClr val="000000"/>
                    </a:solidFill>
                  </a:rPr>
                  <a:t>2</a:t>
                </a:r>
                <a:endParaRPr lang="en-GB" sz="4800">
                  <a:latin typeface="Tahoma" charset="0"/>
                </a:endParaRPr>
              </a:p>
            </p:txBody>
          </p:sp>
          <p:sp>
            <p:nvSpPr>
              <p:cNvPr id="45" name="Rectangle 44"/>
              <p:cNvSpPr>
                <a:spLocks noChangeArrowheads="1"/>
              </p:cNvSpPr>
              <p:nvPr/>
            </p:nvSpPr>
            <p:spPr bwMode="auto">
              <a:xfrm>
                <a:off x="1707" y="3534"/>
                <a:ext cx="79" cy="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GB" sz="1800" b="1">
                    <a:solidFill>
                      <a:srgbClr val="000000"/>
                    </a:solidFill>
                  </a:rPr>
                  <a:t>3</a:t>
                </a:r>
                <a:endParaRPr lang="en-GB" sz="4800">
                  <a:latin typeface="Tahoma" charset="0"/>
                </a:endParaRPr>
              </a:p>
            </p:txBody>
          </p:sp>
          <p:sp>
            <p:nvSpPr>
              <p:cNvPr id="46" name="Rectangle 45"/>
              <p:cNvSpPr>
                <a:spLocks noChangeArrowheads="1"/>
              </p:cNvSpPr>
              <p:nvPr/>
            </p:nvSpPr>
            <p:spPr bwMode="auto">
              <a:xfrm>
                <a:off x="2166" y="3534"/>
                <a:ext cx="79" cy="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GB" sz="1800" b="1">
                    <a:solidFill>
                      <a:srgbClr val="000000"/>
                    </a:solidFill>
                  </a:rPr>
                  <a:t>4</a:t>
                </a:r>
                <a:endParaRPr lang="en-GB" sz="4800">
                  <a:latin typeface="Tahoma" charset="0"/>
                </a:endParaRPr>
              </a:p>
            </p:txBody>
          </p:sp>
          <p:sp>
            <p:nvSpPr>
              <p:cNvPr id="47" name="Rectangle 46"/>
              <p:cNvSpPr>
                <a:spLocks noChangeArrowheads="1"/>
              </p:cNvSpPr>
              <p:nvPr/>
            </p:nvSpPr>
            <p:spPr bwMode="auto">
              <a:xfrm>
                <a:off x="2624" y="3534"/>
                <a:ext cx="79" cy="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GB" sz="1800" b="1">
                    <a:solidFill>
                      <a:srgbClr val="000000"/>
                    </a:solidFill>
                  </a:rPr>
                  <a:t>5</a:t>
                </a:r>
                <a:endParaRPr lang="en-GB" sz="4800">
                  <a:latin typeface="Tahoma" charset="0"/>
                </a:endParaRPr>
              </a:p>
            </p:txBody>
          </p:sp>
          <p:sp>
            <p:nvSpPr>
              <p:cNvPr id="48" name="Rectangle 47"/>
              <p:cNvSpPr>
                <a:spLocks noChangeArrowheads="1"/>
              </p:cNvSpPr>
              <p:nvPr/>
            </p:nvSpPr>
            <p:spPr bwMode="auto">
              <a:xfrm>
                <a:off x="3074" y="3534"/>
                <a:ext cx="79" cy="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GB" sz="1800" b="1">
                    <a:solidFill>
                      <a:srgbClr val="000000"/>
                    </a:solidFill>
                  </a:rPr>
                  <a:t>6</a:t>
                </a:r>
                <a:endParaRPr lang="en-GB" sz="4800">
                  <a:latin typeface="Tahoma" charset="0"/>
                </a:endParaRPr>
              </a:p>
            </p:txBody>
          </p:sp>
          <p:sp>
            <p:nvSpPr>
              <p:cNvPr id="49" name="Rectangle 48"/>
              <p:cNvSpPr>
                <a:spLocks noChangeArrowheads="1"/>
              </p:cNvSpPr>
              <p:nvPr/>
            </p:nvSpPr>
            <p:spPr bwMode="auto">
              <a:xfrm>
                <a:off x="3533" y="3534"/>
                <a:ext cx="79" cy="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GB" sz="1800" b="1">
                    <a:solidFill>
                      <a:srgbClr val="000000"/>
                    </a:solidFill>
                  </a:rPr>
                  <a:t>7</a:t>
                </a:r>
                <a:endParaRPr lang="en-GB" sz="4800">
                  <a:latin typeface="Tahoma" charset="0"/>
                </a:endParaRPr>
              </a:p>
            </p:txBody>
          </p:sp>
          <p:sp>
            <p:nvSpPr>
              <p:cNvPr id="50" name="Rectangle 49"/>
              <p:cNvSpPr>
                <a:spLocks noChangeArrowheads="1"/>
              </p:cNvSpPr>
              <p:nvPr/>
            </p:nvSpPr>
            <p:spPr bwMode="auto">
              <a:xfrm>
                <a:off x="3992" y="3534"/>
                <a:ext cx="79" cy="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GB" sz="1800" b="1">
                    <a:solidFill>
                      <a:srgbClr val="000000"/>
                    </a:solidFill>
                  </a:rPr>
                  <a:t>8</a:t>
                </a:r>
                <a:endParaRPr lang="en-GB" sz="4800">
                  <a:latin typeface="Tahoma" charset="0"/>
                </a:endParaRPr>
              </a:p>
            </p:txBody>
          </p:sp>
          <p:sp>
            <p:nvSpPr>
              <p:cNvPr id="51" name="Rectangle 50"/>
              <p:cNvSpPr>
                <a:spLocks noChangeArrowheads="1"/>
              </p:cNvSpPr>
              <p:nvPr/>
            </p:nvSpPr>
            <p:spPr bwMode="auto">
              <a:xfrm>
                <a:off x="4448" y="3534"/>
                <a:ext cx="79" cy="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GB" sz="1800" b="1">
                    <a:solidFill>
                      <a:srgbClr val="000000"/>
                    </a:solidFill>
                  </a:rPr>
                  <a:t>9</a:t>
                </a:r>
                <a:endParaRPr lang="en-GB" sz="4800">
                  <a:latin typeface="Tahoma" charset="0"/>
                </a:endParaRPr>
              </a:p>
            </p:txBody>
          </p:sp>
          <p:sp>
            <p:nvSpPr>
              <p:cNvPr id="52" name="Rectangle 51"/>
              <p:cNvSpPr>
                <a:spLocks noChangeArrowheads="1"/>
              </p:cNvSpPr>
              <p:nvPr/>
            </p:nvSpPr>
            <p:spPr bwMode="auto">
              <a:xfrm>
                <a:off x="4878" y="3534"/>
                <a:ext cx="158" cy="21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GB" sz="1800" b="1">
                    <a:solidFill>
                      <a:srgbClr val="000000"/>
                    </a:solidFill>
                  </a:rPr>
                  <a:t>10</a:t>
                </a:r>
                <a:endParaRPr lang="en-GB" sz="4800">
                  <a:latin typeface="Tahoma" charset="0"/>
                </a:endParaRPr>
              </a:p>
            </p:txBody>
          </p:sp>
          <p:sp>
            <p:nvSpPr>
              <p:cNvPr id="53" name="Rectangle 52"/>
              <p:cNvSpPr>
                <a:spLocks noChangeArrowheads="1"/>
              </p:cNvSpPr>
              <p:nvPr/>
            </p:nvSpPr>
            <p:spPr bwMode="auto">
              <a:xfrm>
                <a:off x="2124" y="3808"/>
                <a:ext cx="1789" cy="26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eaLnBrk="0" hangingPunct="0"/>
                <a:r>
                  <a:rPr lang="en-GB" sz="2000" b="1" dirty="0">
                    <a:solidFill>
                      <a:srgbClr val="000000"/>
                    </a:solidFill>
                  </a:rPr>
                  <a:t>Number of </a:t>
                </a:r>
                <a:r>
                  <a:rPr lang="en-GB" sz="2000" b="1" dirty="0" smtClean="0">
                    <a:solidFill>
                      <a:srgbClr val="000000"/>
                    </a:solidFill>
                  </a:rPr>
                  <a:t>symptoms</a:t>
                </a:r>
              </a:p>
            </p:txBody>
          </p:sp>
        </p:grpSp>
      </p:grpSp>
      <p:sp>
        <p:nvSpPr>
          <p:cNvPr id="54" name="Rectangle 53"/>
          <p:cNvSpPr/>
          <p:nvPr/>
        </p:nvSpPr>
        <p:spPr>
          <a:xfrm>
            <a:off x="685800" y="990600"/>
            <a:ext cx="7467600" cy="1371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0" hangingPunct="0">
              <a:spcBef>
                <a:spcPct val="50000"/>
              </a:spcBef>
            </a:pPr>
            <a:r>
              <a:rPr lang="en-GB" b="1" dirty="0" smtClean="0">
                <a:solidFill>
                  <a:schemeClr val="tx1"/>
                </a:solidFill>
                <a:latin typeface="Tahoma" charset="0"/>
              </a:rPr>
              <a:t>Number of symptoms in previous two weeks reported among</a:t>
            </a:r>
          </a:p>
          <a:p>
            <a:pPr algn="ctr" eaLnBrk="0" hangingPunct="0">
              <a:spcBef>
                <a:spcPct val="50000"/>
              </a:spcBef>
            </a:pPr>
            <a:r>
              <a:rPr lang="en-GB" b="1" dirty="0" smtClean="0">
                <a:solidFill>
                  <a:schemeClr val="tx1"/>
                </a:solidFill>
                <a:latin typeface="Tahoma" charset="0"/>
              </a:rPr>
              <a:t>sick children under five in Matlab Thana, Bangladesh, 2000</a:t>
            </a:r>
          </a:p>
          <a:p>
            <a:pPr algn="ctr" eaLnBrk="0" hangingPunct="0">
              <a:spcBef>
                <a:spcPct val="50000"/>
              </a:spcBef>
            </a:pPr>
            <a:r>
              <a:rPr lang="en-GB" b="1" dirty="0" smtClean="0">
                <a:solidFill>
                  <a:schemeClr val="tx1"/>
                </a:solidFill>
                <a:latin typeface="Tahoma" charset="0"/>
              </a:rPr>
              <a:t> (n = 1302).</a:t>
            </a:r>
            <a:r>
              <a:rPr lang="en-GB" dirty="0" smtClean="0">
                <a:solidFill>
                  <a:schemeClr val="tx1"/>
                </a:solidFill>
                <a:latin typeface="Tahoma" charset="0"/>
              </a:rPr>
              <a:t> </a:t>
            </a:r>
          </a:p>
          <a:p>
            <a:endParaRPr lang="en-IN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609600" y="6400800"/>
            <a:ext cx="73152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dirty="0" smtClean="0">
                <a:solidFill>
                  <a:schemeClr val="tx1"/>
                </a:solidFill>
                <a:latin typeface="Tahoma" charset="0"/>
              </a:rPr>
              <a:t>Source:  Arifeen S, et al.  MCE-Bangladesh  baseline household health and morbidity survey, ICDDR,B, 2000.</a:t>
            </a:r>
            <a:endParaRPr lang="en-IN" sz="12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/>
              <a:t>Single Diagnosis is Inappropriate: </a:t>
            </a:r>
            <a:endParaRPr lang="en-IN" sz="3600" b="1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457200" y="1143001"/>
          <a:ext cx="8229600" cy="51815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889999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Presenting</a:t>
                      </a:r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 Symptoms </a:t>
                      </a:r>
                      <a:endParaRPr lang="en-IN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eaLnBrk="0" hangingPunct="0"/>
                      <a:r>
                        <a:rPr lang="en-GB" sz="1800" b="1" dirty="0" smtClean="0">
                          <a:solidFill>
                            <a:srgbClr val="FF0000"/>
                          </a:solidFill>
                          <a:latin typeface="Arial" charset="0"/>
                        </a:rPr>
                        <a:t> </a:t>
                      </a:r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rial" charset="0"/>
                        </a:rPr>
                        <a:t>Possible cause or associated   </a:t>
                      </a:r>
                    </a:p>
                    <a:p>
                      <a:pPr eaLnBrk="0" hangingPunct="0"/>
                      <a:r>
                        <a:rPr lang="en-GB" sz="1800" b="1" dirty="0" smtClean="0">
                          <a:solidFill>
                            <a:schemeClr val="tx1"/>
                          </a:solidFill>
                          <a:latin typeface="Arial" charset="0"/>
                        </a:rPr>
                        <a:t>              condition</a:t>
                      </a:r>
                    </a:p>
                    <a:p>
                      <a:endParaRPr lang="en-IN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1129615">
                <a:tc>
                  <a:txBody>
                    <a:bodyPr/>
                    <a:lstStyle/>
                    <a:p>
                      <a:r>
                        <a:rPr lang="en-US" dirty="0" smtClean="0"/>
                        <a:t>Cough / or</a:t>
                      </a:r>
                      <a:r>
                        <a:rPr lang="en-US" baseline="0" dirty="0" smtClean="0"/>
                        <a:t> Fast </a:t>
                      </a:r>
                      <a:r>
                        <a:rPr lang="en-US" dirty="0" smtClean="0"/>
                        <a:t>Breathing</a:t>
                      </a:r>
                      <a:endParaRPr lang="en-IN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Pneumonia</a:t>
                      </a:r>
                    </a:p>
                    <a:p>
                      <a:r>
                        <a:rPr lang="en-US" dirty="0" smtClean="0"/>
                        <a:t>Severe Anaemia</a:t>
                      </a:r>
                    </a:p>
                    <a:p>
                      <a:r>
                        <a:rPr lang="en-US" dirty="0" smtClean="0"/>
                        <a:t>Fast Breathing</a:t>
                      </a:r>
                      <a:endParaRPr lang="en-IN" dirty="0"/>
                    </a:p>
                  </a:txBody>
                  <a:tcPr>
                    <a:solidFill>
                      <a:srgbClr val="92D050"/>
                    </a:solidFill>
                  </a:tcPr>
                </a:tc>
              </a:tr>
              <a:tr h="1131356">
                <a:tc>
                  <a:txBody>
                    <a:bodyPr/>
                    <a:lstStyle/>
                    <a:p>
                      <a:r>
                        <a:rPr lang="en-US" dirty="0" smtClean="0"/>
                        <a:t>Lethargy or Unconsciousness</a:t>
                      </a:r>
                      <a:endParaRPr lang="en-IN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Cerebral</a:t>
                      </a:r>
                      <a:r>
                        <a:rPr lang="en-US" baseline="0" dirty="0" smtClean="0"/>
                        <a:t> Malaria</a:t>
                      </a:r>
                    </a:p>
                    <a:p>
                      <a:r>
                        <a:rPr lang="en-US" baseline="0" dirty="0" smtClean="0"/>
                        <a:t>Meningitis </a:t>
                      </a:r>
                    </a:p>
                    <a:p>
                      <a:r>
                        <a:rPr lang="en-US" baseline="0" dirty="0" smtClean="0"/>
                        <a:t>Severe Dehydration</a:t>
                      </a:r>
                    </a:p>
                    <a:p>
                      <a:r>
                        <a:rPr lang="en-US" baseline="0" dirty="0" smtClean="0"/>
                        <a:t>Very  Severe Pneumonia</a:t>
                      </a:r>
                      <a:endParaRPr lang="en-IN" dirty="0"/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1034464">
                <a:tc>
                  <a:txBody>
                    <a:bodyPr/>
                    <a:lstStyle/>
                    <a:p>
                      <a:r>
                        <a:rPr lang="en-US" dirty="0" smtClean="0"/>
                        <a:t>Measles Rash </a:t>
                      </a:r>
                      <a:endParaRPr lang="en-IN" dirty="0"/>
                    </a:p>
                  </a:txBody>
                  <a:tcPr>
                    <a:solidFill>
                      <a:srgbClr val="EBD3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Pneumonia </a:t>
                      </a:r>
                    </a:p>
                    <a:p>
                      <a:r>
                        <a:rPr lang="en-US" dirty="0" smtClean="0"/>
                        <a:t>Diarrhoea</a:t>
                      </a:r>
                    </a:p>
                    <a:p>
                      <a:r>
                        <a:rPr lang="en-US" dirty="0" smtClean="0"/>
                        <a:t>Ear</a:t>
                      </a:r>
                      <a:r>
                        <a:rPr lang="en-US" baseline="0" dirty="0" smtClean="0"/>
                        <a:t> Infection</a:t>
                      </a:r>
                      <a:endParaRPr lang="en-IN" dirty="0"/>
                    </a:p>
                  </a:txBody>
                  <a:tcPr>
                    <a:solidFill>
                      <a:srgbClr val="EBD3E8"/>
                    </a:solidFill>
                  </a:tcPr>
                </a:tc>
              </a:tr>
              <a:tr h="83820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</a:rPr>
                        <a:t>Very Sick Young Infant </a:t>
                      </a:r>
                      <a:endParaRPr lang="en-IN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</a:rPr>
                        <a:t>Pneumonia</a:t>
                      </a:r>
                      <a:r>
                        <a:rPr lang="en-US" baseline="0" dirty="0" smtClean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</a:rPr>
                        <a:t> </a:t>
                      </a:r>
                    </a:p>
                    <a:p>
                      <a:r>
                        <a:rPr lang="en-US" baseline="0" dirty="0" smtClean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</a:rPr>
                        <a:t>Meningitis </a:t>
                      </a:r>
                    </a:p>
                    <a:p>
                      <a:r>
                        <a:rPr lang="en-US" baseline="0" dirty="0" smtClean="0">
                          <a:solidFill>
                            <a:schemeClr val="accent2">
                              <a:lumMod val="20000"/>
                              <a:lumOff val="80000"/>
                            </a:schemeClr>
                          </a:solidFill>
                        </a:rPr>
                        <a:t>Sepsis</a:t>
                      </a:r>
                      <a:endParaRPr lang="en-IN" dirty="0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IN" sz="3600" dirty="0" smtClean="0"/>
              <a:t>Why Integrated Approach?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/>
          </a:bodyPr>
          <a:lstStyle/>
          <a:p>
            <a:r>
              <a:rPr lang="en-IN" sz="2400" dirty="0" smtClean="0"/>
              <a:t>Integrated approach is child centred.</a:t>
            </a:r>
          </a:p>
          <a:p>
            <a:r>
              <a:rPr lang="en-IN" sz="2400" dirty="0" smtClean="0"/>
              <a:t> Five conditions : Pneumonia, Diarrhoea, Measles, Malaria and Malnutrition are major cause of Death.</a:t>
            </a:r>
          </a:p>
          <a:p>
            <a:r>
              <a:rPr lang="en-IN" sz="2400" dirty="0" smtClean="0"/>
              <a:t>3 out of 4 children seeking health care in developing countries suffers from one of these condition.</a:t>
            </a:r>
          </a:p>
          <a:p>
            <a:r>
              <a:rPr lang="en-IN" sz="2400" dirty="0" smtClean="0"/>
              <a:t>Children likely to be suffering from more than one condition.</a:t>
            </a:r>
          </a:p>
          <a:p>
            <a:r>
              <a:rPr lang="en-IN" sz="2400" dirty="0" smtClean="0"/>
              <a:t> Often combination of theses conditions leads to fatal result.</a:t>
            </a:r>
          </a:p>
          <a:p>
            <a:r>
              <a:rPr lang="en-IN" sz="2400" dirty="0" smtClean="0"/>
              <a:t>Making a single diagnosis may be difficult.</a:t>
            </a:r>
          </a:p>
          <a:p>
            <a:r>
              <a:rPr lang="en-IN" sz="2400" dirty="0" smtClean="0"/>
              <a:t>Such children often need combined therapy for successful treatment.</a:t>
            </a:r>
          </a:p>
          <a:p>
            <a:endParaRPr lang="en-IN" sz="2400" dirty="0" smtClean="0"/>
          </a:p>
          <a:p>
            <a:endParaRPr lang="en-IN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382000" cy="533400"/>
          </a:xfrm>
        </p:spPr>
        <p:txBody>
          <a:bodyPr>
            <a:normAutofit fontScale="90000"/>
          </a:bodyPr>
          <a:lstStyle/>
          <a:p>
            <a:pPr algn="l"/>
            <a:r>
              <a:rPr lang="en-IN" sz="3600" b="1" dirty="0" smtClean="0"/>
              <a:t>Advantages of Integrated Approach:</a:t>
            </a:r>
            <a:r>
              <a:rPr lang="en-IN" sz="3600" dirty="0" smtClean="0"/>
              <a:t/>
            </a:r>
            <a:br>
              <a:rPr lang="en-IN" sz="3600" dirty="0" smtClean="0"/>
            </a:b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638800"/>
          </a:xfrm>
        </p:spPr>
        <p:txBody>
          <a:bodyPr>
            <a:noAutofit/>
          </a:bodyPr>
          <a:lstStyle/>
          <a:p>
            <a:pPr lvl="0"/>
            <a:r>
              <a:rPr lang="en-IN" sz="2400" dirty="0" smtClean="0"/>
              <a:t>Speeds up the urgent treatment and treatment seeking practices.</a:t>
            </a:r>
          </a:p>
          <a:p>
            <a:pPr lvl="0"/>
            <a:r>
              <a:rPr lang="en-IN" sz="2400" dirty="0" smtClean="0"/>
              <a:t>Prompt recognition of serious condition, hence prompt referral.	</a:t>
            </a:r>
          </a:p>
          <a:p>
            <a:pPr lvl="0"/>
            <a:r>
              <a:rPr lang="en-IN" sz="2400" dirty="0" smtClean="0"/>
              <a:t>Involves parents in effective care of baby at home.</a:t>
            </a:r>
          </a:p>
          <a:p>
            <a:pPr lvl="0"/>
            <a:r>
              <a:rPr lang="en-IN" sz="2400" dirty="0" smtClean="0"/>
              <a:t>Involves prevention of diseases by active immunization, Improved nutrition and Exclusive Breastfeeding practices.</a:t>
            </a:r>
          </a:p>
          <a:p>
            <a:pPr lvl="0"/>
            <a:r>
              <a:rPr lang="en-IN" sz="2400" dirty="0" smtClean="0"/>
              <a:t>Highly cost effective.</a:t>
            </a:r>
          </a:p>
          <a:p>
            <a:pPr lvl="0"/>
            <a:r>
              <a:rPr lang="en-IN" sz="2400" dirty="0" smtClean="0"/>
              <a:t>It avoids wastages of resources by using most appropriate medicines and treatment.</a:t>
            </a:r>
          </a:p>
          <a:p>
            <a:pPr lvl="0"/>
            <a:r>
              <a:rPr lang="en-IN" sz="2400" dirty="0" smtClean="0"/>
              <a:t>It reduces duplication of effort. </a:t>
            </a:r>
          </a:p>
          <a:p>
            <a:pPr lvl="0"/>
            <a:r>
              <a:rPr lang="en-IN" sz="2400" dirty="0" smtClean="0"/>
              <a:t>Partial Success of Individual disease control programme.</a:t>
            </a:r>
          </a:p>
          <a:p>
            <a:endParaRPr lang="en-IN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Inadequacies in Health system: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GB" sz="2000" b="1" u="sng" dirty="0" smtClean="0">
                <a:solidFill>
                  <a:srgbClr val="FF3300"/>
                </a:solidFill>
              </a:rPr>
              <a:t>Health worker skills:</a:t>
            </a:r>
          </a:p>
          <a:p>
            <a:pPr lvl="1"/>
            <a:r>
              <a:rPr lang="en-GB" sz="2000" b="1" dirty="0" smtClean="0"/>
              <a:t>Incomplete examinations and counselling.</a:t>
            </a:r>
          </a:p>
          <a:p>
            <a:pPr lvl="1"/>
            <a:r>
              <a:rPr lang="en-GB" sz="2000" b="1" dirty="0" smtClean="0"/>
              <a:t>Poor communication between health workers and parents.</a:t>
            </a:r>
          </a:p>
          <a:p>
            <a:pPr lvl="1"/>
            <a:r>
              <a:rPr lang="en-GB" sz="2000" b="1" dirty="0" smtClean="0"/>
              <a:t>Irrational use of drugs.</a:t>
            </a:r>
          </a:p>
          <a:p>
            <a:pPr marL="533400" indent="-533400">
              <a:spcBef>
                <a:spcPct val="50000"/>
              </a:spcBef>
              <a:buNone/>
            </a:pPr>
            <a:r>
              <a:rPr lang="en-GB" sz="2000" b="1" u="sng" dirty="0" smtClean="0">
                <a:solidFill>
                  <a:srgbClr val="FF3300"/>
                </a:solidFill>
              </a:rPr>
              <a:t>Health system issues:</a:t>
            </a:r>
            <a:endParaRPr lang="en-GB" sz="2000" b="1" u="sng" dirty="0" smtClean="0"/>
          </a:p>
          <a:p>
            <a:pPr marL="533400" indent="-533400">
              <a:spcBef>
                <a:spcPct val="50000"/>
              </a:spcBef>
              <a:buNone/>
            </a:pPr>
            <a:r>
              <a:rPr lang="en-GB" sz="2000" b="1" dirty="0" smtClean="0"/>
              <a:t>   - Access to health services  and Scarce availability of  Skilled Worker</a:t>
            </a:r>
          </a:p>
          <a:p>
            <a:pPr marL="533400" indent="-533400">
              <a:spcBef>
                <a:spcPct val="50000"/>
              </a:spcBef>
              <a:buNone/>
            </a:pPr>
            <a:r>
              <a:rPr lang="en-GB" sz="2000" b="1" dirty="0" smtClean="0"/>
              <a:t>   - Availability of appropriate drugs and vaccines</a:t>
            </a:r>
          </a:p>
          <a:p>
            <a:pPr marL="533400" indent="-533400">
              <a:spcBef>
                <a:spcPct val="50000"/>
              </a:spcBef>
              <a:buNone/>
            </a:pPr>
            <a:r>
              <a:rPr lang="en-GB" sz="2000" b="1" dirty="0" smtClean="0"/>
              <a:t>   -  Supervision / organization of work</a:t>
            </a:r>
          </a:p>
          <a:p>
            <a:pPr>
              <a:lnSpc>
                <a:spcPct val="90000"/>
              </a:lnSpc>
              <a:spcBef>
                <a:spcPct val="50000"/>
              </a:spcBef>
              <a:buNone/>
            </a:pPr>
            <a:r>
              <a:rPr lang="en-GB" sz="2000" dirty="0" smtClean="0">
                <a:solidFill>
                  <a:srgbClr val="FF3300"/>
                </a:solidFill>
              </a:rPr>
              <a:t> </a:t>
            </a:r>
            <a:r>
              <a:rPr lang="en-GB" sz="2000" b="1" u="sng" dirty="0" smtClean="0">
                <a:solidFill>
                  <a:srgbClr val="FF3300"/>
                </a:solidFill>
              </a:rPr>
              <a:t>Community and family practices:</a:t>
            </a:r>
          </a:p>
          <a:p>
            <a:pPr lvl="1">
              <a:lnSpc>
                <a:spcPct val="90000"/>
              </a:lnSpc>
              <a:spcBef>
                <a:spcPct val="50000"/>
              </a:spcBef>
            </a:pPr>
            <a:r>
              <a:rPr lang="en-GB" sz="2000" b="1" dirty="0" smtClean="0"/>
              <a:t>Delayed care seeking</a:t>
            </a:r>
          </a:p>
          <a:p>
            <a:pPr lvl="1">
              <a:lnSpc>
                <a:spcPct val="90000"/>
              </a:lnSpc>
              <a:spcBef>
                <a:spcPct val="50000"/>
              </a:spcBef>
            </a:pPr>
            <a:r>
              <a:rPr lang="en-GB" sz="2000" b="1" dirty="0" smtClean="0"/>
              <a:t>Poor knowledge of when to return to a health facility</a:t>
            </a:r>
          </a:p>
          <a:p>
            <a:pPr lvl="1">
              <a:lnSpc>
                <a:spcPct val="90000"/>
              </a:lnSpc>
              <a:spcBef>
                <a:spcPct val="50000"/>
              </a:spcBef>
            </a:pPr>
            <a:r>
              <a:rPr lang="en-GB" sz="2000" b="1" dirty="0" smtClean="0"/>
              <a:t>Seeking assistance from unqualified providers </a:t>
            </a:r>
          </a:p>
          <a:p>
            <a:pPr lvl="1">
              <a:lnSpc>
                <a:spcPct val="90000"/>
              </a:lnSpc>
              <a:spcBef>
                <a:spcPct val="50000"/>
              </a:spcBef>
            </a:pPr>
            <a:r>
              <a:rPr lang="en-GB" sz="2000" b="1" dirty="0" smtClean="0"/>
              <a:t>Poor adherence to health worker advice and  treatment</a:t>
            </a:r>
            <a:endParaRPr lang="en-US" sz="2000" b="1" dirty="0" smtClean="0"/>
          </a:p>
          <a:p>
            <a:pPr>
              <a:buNone/>
            </a:pPr>
            <a:endParaRPr lang="en-GB" sz="2000" b="1" dirty="0" smtClean="0"/>
          </a:p>
          <a:p>
            <a:pPr>
              <a:buNone/>
            </a:pPr>
            <a:endParaRPr lang="en-GB" sz="2000" b="1" dirty="0" smtClean="0"/>
          </a:p>
          <a:p>
            <a:endParaRPr lang="en-IN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2101</TotalTime>
  <Words>2566</Words>
  <Application>Microsoft Office PowerPoint</Application>
  <PresentationFormat>On-screen Show (4:3)</PresentationFormat>
  <Paragraphs>524</Paragraphs>
  <Slides>47</Slides>
  <Notes>4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48" baseType="lpstr">
      <vt:lpstr>Office Theme</vt:lpstr>
      <vt:lpstr>Integrated Management of Neonatal and Childhood Illness</vt:lpstr>
      <vt:lpstr>IMNCI:  Framework for Presentation</vt:lpstr>
      <vt:lpstr>Integrated Management of Childhood Illness: </vt:lpstr>
      <vt:lpstr>Why Integrated Approach?</vt:lpstr>
      <vt:lpstr>More Than One Symptom:</vt:lpstr>
      <vt:lpstr>Single Diagnosis is Inappropriate: </vt:lpstr>
      <vt:lpstr>Why Integrated Approach?</vt:lpstr>
      <vt:lpstr>Advantages of Integrated Approach: </vt:lpstr>
      <vt:lpstr>Inadequacies in Health system:</vt:lpstr>
      <vt:lpstr>Components of IMCI:  </vt:lpstr>
      <vt:lpstr>IMCI Process:</vt:lpstr>
      <vt:lpstr>IMCI case management at first level health facility, referral level, and home : </vt:lpstr>
      <vt:lpstr>Slide 13</vt:lpstr>
      <vt:lpstr>Difference between IMCI and IMNCI: </vt:lpstr>
      <vt:lpstr>IMNCI Package:</vt:lpstr>
      <vt:lpstr>Care of Infants (2 months to 5 years) </vt:lpstr>
      <vt:lpstr>Components of IMNCI: </vt:lpstr>
      <vt:lpstr>Improvements to the health system.  </vt:lpstr>
      <vt:lpstr>Improvement of Family and Community Practices:  ( Community IMNCI) </vt:lpstr>
      <vt:lpstr>Management Algorithm: </vt:lpstr>
      <vt:lpstr>The IMNCI Process for Children &lt; 2 Months of Age</vt:lpstr>
      <vt:lpstr>Slide 22</vt:lpstr>
      <vt:lpstr> Then proceed for………</vt:lpstr>
      <vt:lpstr>   The IMNCI case management Process:  for children 2 months to 5 years of Age </vt:lpstr>
      <vt:lpstr>Slide 25</vt:lpstr>
      <vt:lpstr>Then proceed for……</vt:lpstr>
      <vt:lpstr>F- IMNCI: (facility based IMNCI) </vt:lpstr>
      <vt:lpstr>      TRAININGS in F- IMNCI   </vt:lpstr>
      <vt:lpstr>Slide 29</vt:lpstr>
      <vt:lpstr> C - IMNCI:  Community and Household IMNCI: </vt:lpstr>
      <vt:lpstr>Slide 31</vt:lpstr>
      <vt:lpstr> Key family practices: </vt:lpstr>
      <vt:lpstr>Slide 33</vt:lpstr>
      <vt:lpstr> C - IMNCI:  Experience of the our Department </vt:lpstr>
      <vt:lpstr>Slide 35</vt:lpstr>
      <vt:lpstr> Main Findings: </vt:lpstr>
      <vt:lpstr> Qualitative Findings:  ( FGDs and IDI)  </vt:lpstr>
      <vt:lpstr> IMNCI + </vt:lpstr>
      <vt:lpstr> Why IMNCI ‘Plus’ </vt:lpstr>
      <vt:lpstr>What “IMNCI +” Adds</vt:lpstr>
      <vt:lpstr>IMNCI:  Implementation Status in Maharashtra</vt:lpstr>
      <vt:lpstr>Status of IMNCI training (MOs &amp; Paramedical)</vt:lpstr>
      <vt:lpstr>Status of IMNCI training (MOs &amp; Paramedical)</vt:lpstr>
      <vt:lpstr>References: </vt:lpstr>
      <vt:lpstr>Slide 45</vt:lpstr>
      <vt:lpstr>  </vt:lpstr>
      <vt:lpstr>Slide 47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IMNCI</dc:title>
  <dc:creator>Vicksy</dc:creator>
  <cp:lastModifiedBy>Vicksy</cp:lastModifiedBy>
  <cp:revision>132</cp:revision>
  <dcterms:created xsi:type="dcterms:W3CDTF">2006-08-16T00:00:00Z</dcterms:created>
  <dcterms:modified xsi:type="dcterms:W3CDTF">2011-07-07T06:43:44Z</dcterms:modified>
</cp:coreProperties>
</file>